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80" r:id="rId3"/>
    <p:sldId id="277" r:id="rId4"/>
    <p:sldId id="264" r:id="rId5"/>
    <p:sldId id="265" r:id="rId6"/>
    <p:sldId id="281" r:id="rId7"/>
    <p:sldId id="282" r:id="rId8"/>
    <p:sldId id="283" r:id="rId9"/>
    <p:sldId id="266" r:id="rId10"/>
    <p:sldId id="262" r:id="rId11"/>
    <p:sldId id="268" r:id="rId12"/>
    <p:sldId id="270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11" Type="http://schemas.openxmlformats.org/officeDocument/2006/relationships/image" Target="../media/image14.wmf"/><Relationship Id="rId5" Type="http://schemas.openxmlformats.org/officeDocument/2006/relationships/image" Target="../media/image8.wmf"/><Relationship Id="rId10" Type="http://schemas.openxmlformats.org/officeDocument/2006/relationships/image" Target="../media/image13.wmf"/><Relationship Id="rId4" Type="http://schemas.openxmlformats.org/officeDocument/2006/relationships/image" Target="../media/image7.wmf"/><Relationship Id="rId9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2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11" Type="http://schemas.openxmlformats.org/officeDocument/2006/relationships/image" Target="../media/image14.wmf"/><Relationship Id="rId5" Type="http://schemas.openxmlformats.org/officeDocument/2006/relationships/image" Target="../media/image8.wmf"/><Relationship Id="rId10" Type="http://schemas.openxmlformats.org/officeDocument/2006/relationships/image" Target="../media/image13.wmf"/><Relationship Id="rId4" Type="http://schemas.openxmlformats.org/officeDocument/2006/relationships/image" Target="../media/image7.wmf"/><Relationship Id="rId9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7" Type="http://schemas.openxmlformats.org/officeDocument/2006/relationships/image" Target="../media/image4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3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5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14.bin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Relationship Id="rId14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oleObject" Target="../embeddings/oleObject35.bin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9.bin"/><Relationship Id="rId12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8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8.bin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7.bin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6.bin"/><Relationship Id="rId9" Type="http://schemas.openxmlformats.org/officeDocument/2006/relationships/oleObject" Target="../embeddings/oleObject31.bin"/><Relationship Id="rId14" Type="http://schemas.openxmlformats.org/officeDocument/2006/relationships/oleObject" Target="../embeddings/oleObject36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Relationship Id="rId9" Type="http://schemas.openxmlformats.org/officeDocument/2006/relationships/oleObject" Target="../embeddings/oleObject4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4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5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60.bin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3384376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Разложение вектора по трем некомпланарным векторам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93096"/>
            <a:ext cx="8229600" cy="1833067"/>
          </a:xfrm>
        </p:spPr>
        <p:txBody>
          <a:bodyPr>
            <a:normAutofit fontScale="92500" lnSpcReduction="20000"/>
          </a:bodyPr>
          <a:lstStyle/>
          <a:p>
            <a:pPr algn="r">
              <a:buNone/>
            </a:pPr>
            <a:r>
              <a:rPr lang="ru-RU" dirty="0" smtClean="0"/>
              <a:t>МОБУ «СОШ №78» </a:t>
            </a:r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r>
              <a:rPr lang="ru-RU" dirty="0" smtClean="0"/>
              <a:t> учитель математики </a:t>
            </a:r>
          </a:p>
          <a:p>
            <a:pPr algn="r">
              <a:buNone/>
            </a:pPr>
            <a:r>
              <a:rPr lang="ru-RU" dirty="0" err="1" smtClean="0"/>
              <a:t>Ягодникова</a:t>
            </a:r>
            <a:r>
              <a:rPr lang="ru-RU" dirty="0" smtClean="0"/>
              <a:t> Наталья Олеговна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Freeform 33"/>
          <p:cNvSpPr>
            <a:spLocks/>
          </p:cNvSpPr>
          <p:nvPr/>
        </p:nvSpPr>
        <p:spPr bwMode="auto">
          <a:xfrm>
            <a:off x="1044575" y="4351338"/>
            <a:ext cx="1727200" cy="1152525"/>
          </a:xfrm>
          <a:custGeom>
            <a:avLst/>
            <a:gdLst>
              <a:gd name="T0" fmla="*/ 0 w 1088"/>
              <a:gd name="T1" fmla="*/ 1152525 h 726"/>
              <a:gd name="T2" fmla="*/ 0 w 1088"/>
              <a:gd name="T3" fmla="*/ 287338 h 726"/>
              <a:gd name="T4" fmla="*/ 1727200 w 1088"/>
              <a:gd name="T5" fmla="*/ 0 h 726"/>
              <a:gd name="T6" fmla="*/ 1727200 w 1088"/>
              <a:gd name="T7" fmla="*/ 863600 h 726"/>
              <a:gd name="T8" fmla="*/ 0 w 1088"/>
              <a:gd name="T9" fmla="*/ 1152525 h 7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8"/>
              <a:gd name="T16" fmla="*/ 0 h 726"/>
              <a:gd name="T17" fmla="*/ 1088 w 1088"/>
              <a:gd name="T18" fmla="*/ 726 h 72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8" h="726">
                <a:moveTo>
                  <a:pt x="0" y="726"/>
                </a:moveTo>
                <a:lnTo>
                  <a:pt x="0" y="181"/>
                </a:lnTo>
                <a:lnTo>
                  <a:pt x="1088" y="0"/>
                </a:lnTo>
                <a:lnTo>
                  <a:pt x="1088" y="544"/>
                </a:lnTo>
                <a:lnTo>
                  <a:pt x="0" y="726"/>
                </a:lnTo>
                <a:close/>
              </a:path>
            </a:pathLst>
          </a:custGeom>
          <a:solidFill>
            <a:srgbClr val="00CCFF">
              <a:alpha val="30196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dirty="0" smtClean="0">
                <a:latin typeface="Times New Roman" pitchFamily="18" charset="0"/>
              </a:rPr>
              <a:t>Определение </a:t>
            </a:r>
            <a:r>
              <a:rPr lang="ru-RU" sz="4000" dirty="0" err="1" smtClean="0">
                <a:latin typeface="Times New Roman" pitchFamily="18" charset="0"/>
              </a:rPr>
              <a:t>компланарных</a:t>
            </a:r>
            <a:r>
              <a:rPr lang="ru-RU" sz="4000" dirty="0" smtClean="0">
                <a:latin typeface="Times New Roman" pitchFamily="18" charset="0"/>
              </a:rPr>
              <a:t> векторов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idx="1"/>
          </p:nvPr>
        </p:nvSpPr>
        <p:spPr>
          <a:xfrm>
            <a:off x="971550" y="1484313"/>
            <a:ext cx="7200900" cy="4641850"/>
          </a:xfrm>
        </p:spPr>
        <p:txBody>
          <a:bodyPr/>
          <a:lstStyle/>
          <a:p>
            <a:pPr marL="0" indent="0" eaLnBrk="1" hangingPunct="1">
              <a:lnSpc>
                <a:spcPct val="120000"/>
              </a:lnSpc>
              <a:buFontTx/>
              <a:buNone/>
            </a:pPr>
            <a:r>
              <a:rPr lang="ru-RU" sz="2400" b="1" i="1" smtClean="0">
                <a:latin typeface="Times New Roman" pitchFamily="18" charset="0"/>
              </a:rPr>
              <a:t>Компланарные векторы</a:t>
            </a:r>
            <a:r>
              <a:rPr lang="ru-RU" sz="2400" i="1" smtClean="0">
                <a:latin typeface="Times New Roman" pitchFamily="18" charset="0"/>
              </a:rPr>
              <a:t> – векторы, при откладывании которых от одной и той же точки пространства, они будут лежать в одной плоскости.</a:t>
            </a:r>
          </a:p>
          <a:p>
            <a:pPr marL="0" indent="0" eaLnBrk="1" hangingPunct="1">
              <a:lnSpc>
                <a:spcPct val="120000"/>
              </a:lnSpc>
              <a:buFontTx/>
              <a:buNone/>
            </a:pPr>
            <a:r>
              <a:rPr lang="ru-RU" sz="2400" i="1" smtClean="0">
                <a:latin typeface="Times New Roman" pitchFamily="18" charset="0"/>
              </a:rPr>
              <a:t>		Пример:</a:t>
            </a:r>
          </a:p>
        </p:txBody>
      </p:sp>
      <p:sp>
        <p:nvSpPr>
          <p:cNvPr id="8198" name="AutoShape 1"/>
          <p:cNvSpPr>
            <a:spLocks noChangeArrowheads="1"/>
          </p:cNvSpPr>
          <p:nvPr/>
        </p:nvSpPr>
        <p:spPr bwMode="auto">
          <a:xfrm>
            <a:off x="1044575" y="4351338"/>
            <a:ext cx="1727200" cy="1150937"/>
          </a:xfrm>
          <a:prstGeom prst="cube">
            <a:avLst>
              <a:gd name="adj" fmla="val 25000"/>
            </a:avLst>
          </a:prstGeom>
          <a:solidFill>
            <a:schemeClr val="folHlink">
              <a:alpha val="2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9" name="Line 2"/>
          <p:cNvSpPr>
            <a:spLocks noChangeShapeType="1"/>
          </p:cNvSpPr>
          <p:nvPr/>
        </p:nvSpPr>
        <p:spPr bwMode="auto">
          <a:xfrm flipH="1">
            <a:off x="1331913" y="5214938"/>
            <a:ext cx="1439862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0" name="Line 3"/>
          <p:cNvSpPr>
            <a:spLocks noChangeShapeType="1"/>
          </p:cNvSpPr>
          <p:nvPr/>
        </p:nvSpPr>
        <p:spPr bwMode="auto">
          <a:xfrm>
            <a:off x="1331913" y="4351338"/>
            <a:ext cx="0" cy="8636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1" name="Line 4"/>
          <p:cNvSpPr>
            <a:spLocks noChangeShapeType="1"/>
          </p:cNvSpPr>
          <p:nvPr/>
        </p:nvSpPr>
        <p:spPr bwMode="auto">
          <a:xfrm flipH="1">
            <a:off x="1044575" y="5214938"/>
            <a:ext cx="287338" cy="28892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2" name="Line 8"/>
          <p:cNvSpPr>
            <a:spLocks noChangeShapeType="1"/>
          </p:cNvSpPr>
          <p:nvPr/>
        </p:nvSpPr>
        <p:spPr bwMode="auto">
          <a:xfrm flipV="1">
            <a:off x="1044575" y="4351338"/>
            <a:ext cx="1727200" cy="1152525"/>
          </a:xfrm>
          <a:prstGeom prst="line">
            <a:avLst/>
          </a:prstGeom>
          <a:noFill/>
          <a:ln w="25400">
            <a:solidFill>
              <a:schemeClr val="folHlink"/>
            </a:solidFill>
            <a:prstDash val="lgDash"/>
            <a:round/>
            <a:headEnd/>
            <a:tailEnd type="triangle" w="sm" len="lg"/>
          </a:ln>
        </p:spPr>
        <p:txBody>
          <a:bodyPr/>
          <a:lstStyle/>
          <a:p>
            <a:endParaRPr lang="ru-RU"/>
          </a:p>
        </p:txBody>
      </p:sp>
      <p:sp>
        <p:nvSpPr>
          <p:cNvPr id="8203" name="Line 9"/>
          <p:cNvSpPr>
            <a:spLocks noChangeShapeType="1"/>
          </p:cNvSpPr>
          <p:nvPr/>
        </p:nvSpPr>
        <p:spPr bwMode="auto">
          <a:xfrm>
            <a:off x="1044575" y="5503863"/>
            <a:ext cx="14398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04" name="Line 10"/>
          <p:cNvSpPr>
            <a:spLocks noChangeShapeType="1"/>
          </p:cNvSpPr>
          <p:nvPr/>
        </p:nvSpPr>
        <p:spPr bwMode="auto">
          <a:xfrm flipV="1">
            <a:off x="1044575" y="5214938"/>
            <a:ext cx="287338" cy="288925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"/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05" name="Text Box 11"/>
          <p:cNvSpPr txBox="1">
            <a:spLocks noChangeArrowheads="1"/>
          </p:cNvSpPr>
          <p:nvPr/>
        </p:nvSpPr>
        <p:spPr bwMode="auto">
          <a:xfrm>
            <a:off x="1044575" y="4854575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B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8206" name="Text Box 12"/>
          <p:cNvSpPr txBox="1">
            <a:spLocks noChangeArrowheads="1"/>
          </p:cNvSpPr>
          <p:nvPr/>
        </p:nvSpPr>
        <p:spPr bwMode="auto">
          <a:xfrm>
            <a:off x="755650" y="5359400"/>
            <a:ext cx="287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1">
                <a:latin typeface="Times New Roman" pitchFamily="18" charset="0"/>
              </a:rPr>
              <a:t>А</a:t>
            </a:r>
          </a:p>
        </p:txBody>
      </p:sp>
      <p:sp>
        <p:nvSpPr>
          <p:cNvPr id="8207" name="Rectangle 13"/>
          <p:cNvSpPr>
            <a:spLocks noChangeArrowheads="1"/>
          </p:cNvSpPr>
          <p:nvPr/>
        </p:nvSpPr>
        <p:spPr bwMode="auto">
          <a:xfrm>
            <a:off x="2771775" y="4905375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latin typeface="Times New Roman" pitchFamily="18" charset="0"/>
              </a:rPr>
              <a:t>C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8208" name="Rectangle 14"/>
          <p:cNvSpPr>
            <a:spLocks noChangeArrowheads="1"/>
          </p:cNvSpPr>
          <p:nvPr/>
        </p:nvSpPr>
        <p:spPr bwMode="auto">
          <a:xfrm>
            <a:off x="2413000" y="5408613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latin typeface="Times New Roman" pitchFamily="18" charset="0"/>
              </a:rPr>
              <a:t>D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8209" name="Rectangle 15"/>
          <p:cNvSpPr>
            <a:spLocks noChangeArrowheads="1"/>
          </p:cNvSpPr>
          <p:nvPr/>
        </p:nvSpPr>
        <p:spPr bwMode="auto">
          <a:xfrm>
            <a:off x="684213" y="4351338"/>
            <a:ext cx="574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>
                <a:latin typeface="Times New Roman" pitchFamily="18" charset="0"/>
              </a:rPr>
              <a:t>A</a:t>
            </a:r>
            <a:r>
              <a:rPr lang="en-US" sz="2000" i="1" baseline="-25000">
                <a:latin typeface="Times New Roman" pitchFamily="18" charset="0"/>
              </a:rPr>
              <a:t>1</a:t>
            </a:r>
            <a:endParaRPr lang="ru-RU" sz="2000" i="1" baseline="-25000">
              <a:latin typeface="Times New Roman" pitchFamily="18" charset="0"/>
            </a:endParaRPr>
          </a:p>
        </p:txBody>
      </p:sp>
      <p:sp>
        <p:nvSpPr>
          <p:cNvPr id="8210" name="Rectangle 16"/>
          <p:cNvSpPr>
            <a:spLocks noChangeArrowheads="1"/>
          </p:cNvSpPr>
          <p:nvPr/>
        </p:nvSpPr>
        <p:spPr bwMode="auto">
          <a:xfrm>
            <a:off x="1044575" y="3990975"/>
            <a:ext cx="503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>
                <a:latin typeface="Times New Roman" pitchFamily="18" charset="0"/>
              </a:rPr>
              <a:t>B</a:t>
            </a:r>
            <a:r>
              <a:rPr lang="en-US" sz="2000" i="1" baseline="-25000">
                <a:latin typeface="Times New Roman" pitchFamily="18" charset="0"/>
              </a:rPr>
              <a:t>1</a:t>
            </a:r>
            <a:endParaRPr lang="ru-RU" sz="2000" i="1" baseline="-25000">
              <a:latin typeface="Times New Roman" pitchFamily="18" charset="0"/>
            </a:endParaRPr>
          </a:p>
        </p:txBody>
      </p:sp>
      <p:sp>
        <p:nvSpPr>
          <p:cNvPr id="8211" name="Rectangle 17"/>
          <p:cNvSpPr>
            <a:spLocks noChangeArrowheads="1"/>
          </p:cNvSpPr>
          <p:nvPr/>
        </p:nvSpPr>
        <p:spPr bwMode="auto">
          <a:xfrm>
            <a:off x="2771775" y="4062413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>
                <a:latin typeface="Times New Roman" pitchFamily="18" charset="0"/>
              </a:rPr>
              <a:t>C</a:t>
            </a:r>
            <a:r>
              <a:rPr lang="en-US" sz="2000" i="1" baseline="-25000">
                <a:latin typeface="Times New Roman" pitchFamily="18" charset="0"/>
              </a:rPr>
              <a:t>1</a:t>
            </a:r>
            <a:endParaRPr lang="ru-RU" sz="2000" i="1" baseline="-25000">
              <a:latin typeface="Times New Roman" pitchFamily="18" charset="0"/>
            </a:endParaRPr>
          </a:p>
        </p:txBody>
      </p:sp>
      <p:sp>
        <p:nvSpPr>
          <p:cNvPr id="8212" name="Rectangle 18"/>
          <p:cNvSpPr>
            <a:spLocks noChangeArrowheads="1"/>
          </p:cNvSpPr>
          <p:nvPr/>
        </p:nvSpPr>
        <p:spPr bwMode="auto">
          <a:xfrm>
            <a:off x="2413000" y="4495800"/>
            <a:ext cx="503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>
                <a:latin typeface="Times New Roman" pitchFamily="18" charset="0"/>
              </a:rPr>
              <a:t>D</a:t>
            </a:r>
            <a:r>
              <a:rPr lang="en-US" sz="2000" i="1" baseline="-25000">
                <a:latin typeface="Times New Roman" pitchFamily="18" charset="0"/>
              </a:rPr>
              <a:t>1</a:t>
            </a:r>
            <a:endParaRPr lang="ru-RU" sz="2000" i="1" baseline="-25000">
              <a:latin typeface="Times New Roman" pitchFamily="18" charset="0"/>
            </a:endParaRPr>
          </a:p>
        </p:txBody>
      </p:sp>
      <p:sp>
        <p:nvSpPr>
          <p:cNvPr id="8213" name="Line 19"/>
          <p:cNvSpPr>
            <a:spLocks noChangeShapeType="1"/>
          </p:cNvSpPr>
          <p:nvPr/>
        </p:nvSpPr>
        <p:spPr bwMode="auto">
          <a:xfrm flipV="1">
            <a:off x="1331913" y="4351338"/>
            <a:ext cx="0" cy="863600"/>
          </a:xfrm>
          <a:prstGeom prst="line">
            <a:avLst/>
          </a:prstGeom>
          <a:noFill/>
          <a:ln w="25400">
            <a:solidFill>
              <a:schemeClr val="folHlink"/>
            </a:solidFill>
            <a:prstDash val="lgDash"/>
            <a:round/>
            <a:headEnd/>
            <a:tailEnd type="triangle" w="sm" len="lg"/>
          </a:ln>
        </p:spPr>
        <p:txBody>
          <a:bodyPr/>
          <a:lstStyle/>
          <a:p>
            <a:endParaRPr lang="ru-RU"/>
          </a:p>
        </p:txBody>
      </p:sp>
      <p:sp>
        <p:nvSpPr>
          <p:cNvPr id="8214" name="Line 20"/>
          <p:cNvSpPr>
            <a:spLocks noChangeShapeType="1"/>
          </p:cNvSpPr>
          <p:nvPr/>
        </p:nvSpPr>
        <p:spPr bwMode="auto">
          <a:xfrm flipV="1">
            <a:off x="1044575" y="5214938"/>
            <a:ext cx="1727200" cy="288925"/>
          </a:xfrm>
          <a:prstGeom prst="line">
            <a:avLst/>
          </a:prstGeom>
          <a:noFill/>
          <a:ln w="25400">
            <a:solidFill>
              <a:schemeClr val="folHlink"/>
            </a:solidFill>
            <a:prstDash val="lgDash"/>
            <a:round/>
            <a:headEnd/>
            <a:tailEnd type="triangle" w="sm" len="lg"/>
          </a:ln>
        </p:spPr>
        <p:txBody>
          <a:bodyPr/>
          <a:lstStyle/>
          <a:p>
            <a:endParaRPr lang="ru-RU"/>
          </a:p>
        </p:txBody>
      </p:sp>
      <p:sp>
        <p:nvSpPr>
          <p:cNvPr id="8215" name="Line 21"/>
          <p:cNvSpPr>
            <a:spLocks noChangeShapeType="1"/>
          </p:cNvSpPr>
          <p:nvPr/>
        </p:nvSpPr>
        <p:spPr bwMode="auto">
          <a:xfrm flipV="1">
            <a:off x="1044575" y="4638675"/>
            <a:ext cx="0" cy="86518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sm" len="lg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8194" name="Object 22"/>
          <p:cNvGraphicFramePr>
            <a:graphicFrameLocks noChangeAspect="1"/>
          </p:cNvGraphicFramePr>
          <p:nvPr/>
        </p:nvGraphicFramePr>
        <p:xfrm>
          <a:off x="3644900" y="4365625"/>
          <a:ext cx="3879850" cy="1179513"/>
        </p:xfrm>
        <a:graphic>
          <a:graphicData uri="http://schemas.openxmlformats.org/presentationml/2006/ole">
            <p:oleObj spid="_x0000_s20482" name="Формула" r:id="rId3" imgW="2273040" imgH="698400" progId="Equation.3">
              <p:embed/>
            </p:oleObj>
          </a:graphicData>
        </a:graphic>
      </p:graphicFrame>
      <p:sp>
        <p:nvSpPr>
          <p:cNvPr id="8216" name="Line 26"/>
          <p:cNvSpPr>
            <a:spLocks noChangeShapeType="1"/>
          </p:cNvSpPr>
          <p:nvPr/>
        </p:nvSpPr>
        <p:spPr bwMode="auto">
          <a:xfrm flipV="1">
            <a:off x="1044575" y="4351338"/>
            <a:ext cx="172720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</a:rPr>
              <a:t>Разложение вектора по двум неколлинеарным векторам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ru-RU" b="1" i="1" u="sng" dirty="0" smtClean="0">
                <a:solidFill>
                  <a:srgbClr val="FF0000"/>
                </a:solidFill>
                <a:latin typeface="Times New Roman" pitchFamily="18" charset="0"/>
              </a:rPr>
              <a:t>Теорема.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</a:rPr>
              <a:t>Любой вектор можно разложить по двум 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</a:rPr>
              <a:t>данным неколлинеарным векторам, причем коэффициенты разложения определяются единственным образом.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8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4000" dirty="0" smtClean="0">
                <a:latin typeface="Times New Roman" pitchFamily="18" charset="0"/>
              </a:rPr>
              <a:t>Доказательство теоремы</a:t>
            </a:r>
          </a:p>
        </p:txBody>
      </p:sp>
      <p:sp>
        <p:nvSpPr>
          <p:cNvPr id="38929" name="Line 5"/>
          <p:cNvSpPr>
            <a:spLocks noChangeShapeType="1"/>
          </p:cNvSpPr>
          <p:nvPr/>
        </p:nvSpPr>
        <p:spPr bwMode="auto">
          <a:xfrm flipV="1">
            <a:off x="1836738" y="1700213"/>
            <a:ext cx="1584325" cy="14414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30" name="Line 6"/>
          <p:cNvSpPr>
            <a:spLocks noChangeShapeType="1"/>
          </p:cNvSpPr>
          <p:nvPr/>
        </p:nvSpPr>
        <p:spPr bwMode="auto">
          <a:xfrm flipV="1">
            <a:off x="1836738" y="1628775"/>
            <a:ext cx="287337" cy="863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31" name="Line 7"/>
          <p:cNvSpPr>
            <a:spLocks noChangeShapeType="1"/>
          </p:cNvSpPr>
          <p:nvPr/>
        </p:nvSpPr>
        <p:spPr bwMode="auto">
          <a:xfrm>
            <a:off x="2628900" y="2997200"/>
            <a:ext cx="5032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38914" name="Object 8"/>
          <p:cNvGraphicFramePr>
            <a:graphicFrameLocks noChangeAspect="1"/>
          </p:cNvGraphicFramePr>
          <p:nvPr/>
        </p:nvGraphicFramePr>
        <p:xfrm>
          <a:off x="2700338" y="2492375"/>
          <a:ext cx="338137" cy="504825"/>
        </p:xfrm>
        <a:graphic>
          <a:graphicData uri="http://schemas.openxmlformats.org/presentationml/2006/ole">
            <p:oleObj spid="_x0000_s4098" name="Формула" r:id="rId3" imgW="126720" imgH="228600" progId="Equation.3">
              <p:embed/>
            </p:oleObj>
          </a:graphicData>
        </a:graphic>
      </p:graphicFrame>
      <p:graphicFrame>
        <p:nvGraphicFramePr>
          <p:cNvPr id="38915" name="Object 9"/>
          <p:cNvGraphicFramePr>
            <a:graphicFrameLocks noChangeAspect="1"/>
          </p:cNvGraphicFramePr>
          <p:nvPr/>
        </p:nvGraphicFramePr>
        <p:xfrm>
          <a:off x="1547664" y="1700808"/>
          <a:ext cx="338137" cy="504825"/>
        </p:xfrm>
        <a:graphic>
          <a:graphicData uri="http://schemas.openxmlformats.org/presentationml/2006/ole">
            <p:oleObj spid="_x0000_s4099" name="Формула" r:id="rId4" imgW="126720" imgH="228600" progId="Equation.3">
              <p:embed/>
            </p:oleObj>
          </a:graphicData>
        </a:graphic>
      </p:graphicFrame>
      <p:graphicFrame>
        <p:nvGraphicFramePr>
          <p:cNvPr id="38916" name="Object 10"/>
          <p:cNvGraphicFramePr>
            <a:graphicFrameLocks noChangeAspect="1"/>
          </p:cNvGraphicFramePr>
          <p:nvPr/>
        </p:nvGraphicFramePr>
        <p:xfrm>
          <a:off x="2452688" y="1744663"/>
          <a:ext cx="403225" cy="561975"/>
        </p:xfrm>
        <a:graphic>
          <a:graphicData uri="http://schemas.openxmlformats.org/presentationml/2006/ole">
            <p:oleObj spid="_x0000_s4100" name="Формула" r:id="rId5" imgW="152280" imgH="253800" progId="Equation.3">
              <p:embed/>
            </p:oleObj>
          </a:graphicData>
        </a:graphic>
      </p:graphicFrame>
      <p:sp>
        <p:nvSpPr>
          <p:cNvPr id="38932" name="Line 11"/>
          <p:cNvSpPr>
            <a:spLocks noChangeShapeType="1"/>
          </p:cNvSpPr>
          <p:nvPr/>
        </p:nvSpPr>
        <p:spPr bwMode="auto">
          <a:xfrm>
            <a:off x="1476375" y="5157788"/>
            <a:ext cx="21605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33" name="Line 12"/>
          <p:cNvSpPr>
            <a:spLocks noChangeShapeType="1"/>
          </p:cNvSpPr>
          <p:nvPr/>
        </p:nvSpPr>
        <p:spPr bwMode="auto">
          <a:xfrm flipV="1">
            <a:off x="1476375" y="4294188"/>
            <a:ext cx="287338" cy="863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34" name="Line 13"/>
          <p:cNvSpPr>
            <a:spLocks noChangeShapeType="1"/>
          </p:cNvSpPr>
          <p:nvPr/>
        </p:nvSpPr>
        <p:spPr bwMode="auto">
          <a:xfrm>
            <a:off x="1476375" y="5157788"/>
            <a:ext cx="5032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35" name="Line 14"/>
          <p:cNvSpPr>
            <a:spLocks noChangeShapeType="1"/>
          </p:cNvSpPr>
          <p:nvPr/>
        </p:nvSpPr>
        <p:spPr bwMode="auto">
          <a:xfrm flipV="1">
            <a:off x="1476375" y="3717925"/>
            <a:ext cx="1584325" cy="14414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36" name="Line 15"/>
          <p:cNvSpPr>
            <a:spLocks noChangeShapeType="1"/>
          </p:cNvSpPr>
          <p:nvPr/>
        </p:nvSpPr>
        <p:spPr bwMode="auto">
          <a:xfrm flipV="1">
            <a:off x="2628900" y="3717925"/>
            <a:ext cx="431800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38917" name="Object 16"/>
          <p:cNvGraphicFramePr>
            <a:graphicFrameLocks noChangeAspect="1"/>
          </p:cNvGraphicFramePr>
          <p:nvPr/>
        </p:nvGraphicFramePr>
        <p:xfrm>
          <a:off x="1547813" y="5157788"/>
          <a:ext cx="338137" cy="504825"/>
        </p:xfrm>
        <a:graphic>
          <a:graphicData uri="http://schemas.openxmlformats.org/presentationml/2006/ole">
            <p:oleObj spid="_x0000_s4101" name="Формула" r:id="rId6" imgW="126720" imgH="228600" progId="Equation.3">
              <p:embed/>
            </p:oleObj>
          </a:graphicData>
        </a:graphic>
      </p:graphicFrame>
      <p:graphicFrame>
        <p:nvGraphicFramePr>
          <p:cNvPr id="38918" name="Object 17"/>
          <p:cNvGraphicFramePr>
            <a:graphicFrameLocks noChangeAspect="1"/>
          </p:cNvGraphicFramePr>
          <p:nvPr/>
        </p:nvGraphicFramePr>
        <p:xfrm>
          <a:off x="2052638" y="3860800"/>
          <a:ext cx="403225" cy="561975"/>
        </p:xfrm>
        <a:graphic>
          <a:graphicData uri="http://schemas.openxmlformats.org/presentationml/2006/ole">
            <p:oleObj spid="_x0000_s4102" name="Формула" r:id="rId7" imgW="152280" imgH="253800" progId="Equation.3">
              <p:embed/>
            </p:oleObj>
          </a:graphicData>
        </a:graphic>
      </p:graphicFrame>
      <p:graphicFrame>
        <p:nvGraphicFramePr>
          <p:cNvPr id="38919" name="Object 18"/>
          <p:cNvGraphicFramePr>
            <a:graphicFrameLocks noChangeAspect="1"/>
          </p:cNvGraphicFramePr>
          <p:nvPr/>
        </p:nvGraphicFramePr>
        <p:xfrm>
          <a:off x="1260475" y="4437063"/>
          <a:ext cx="338138" cy="504825"/>
        </p:xfrm>
        <a:graphic>
          <a:graphicData uri="http://schemas.openxmlformats.org/presentationml/2006/ole">
            <p:oleObj spid="_x0000_s4103" name="Формула" r:id="rId8" imgW="126720" imgH="228600" progId="Equation.3">
              <p:embed/>
            </p:oleObj>
          </a:graphicData>
        </a:graphic>
      </p:graphicFrame>
      <p:sp>
        <p:nvSpPr>
          <p:cNvPr id="38937" name="Text Box 19"/>
          <p:cNvSpPr txBox="1">
            <a:spLocks noChangeArrowheads="1"/>
          </p:cNvSpPr>
          <p:nvPr/>
        </p:nvSpPr>
        <p:spPr bwMode="auto">
          <a:xfrm>
            <a:off x="1189038" y="5013325"/>
            <a:ext cx="28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O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38938" name="Text Box 20"/>
          <p:cNvSpPr txBox="1">
            <a:spLocks noChangeArrowheads="1"/>
          </p:cNvSpPr>
          <p:nvPr/>
        </p:nvSpPr>
        <p:spPr bwMode="auto">
          <a:xfrm>
            <a:off x="1836738" y="5157788"/>
            <a:ext cx="28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A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38939" name="Text Box 21"/>
          <p:cNvSpPr txBox="1">
            <a:spLocks noChangeArrowheads="1"/>
          </p:cNvSpPr>
          <p:nvPr/>
        </p:nvSpPr>
        <p:spPr bwMode="auto">
          <a:xfrm>
            <a:off x="2484438" y="5157788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A</a:t>
            </a:r>
            <a:r>
              <a:rPr lang="en-US" sz="2000" i="1" baseline="-25000">
                <a:latin typeface="Times New Roman" pitchFamily="18" charset="0"/>
              </a:rPr>
              <a:t>1</a:t>
            </a:r>
            <a:endParaRPr lang="ru-RU" sz="2000" i="1" baseline="-25000">
              <a:latin typeface="Times New Roman" pitchFamily="18" charset="0"/>
            </a:endParaRPr>
          </a:p>
        </p:txBody>
      </p:sp>
      <p:sp>
        <p:nvSpPr>
          <p:cNvPr id="38940" name="Text Box 22"/>
          <p:cNvSpPr txBox="1">
            <a:spLocks noChangeArrowheads="1"/>
          </p:cNvSpPr>
          <p:nvPr/>
        </p:nvSpPr>
        <p:spPr bwMode="auto">
          <a:xfrm>
            <a:off x="1620838" y="3933825"/>
            <a:ext cx="28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B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38941" name="Text Box 23"/>
          <p:cNvSpPr txBox="1">
            <a:spLocks noChangeArrowheads="1"/>
          </p:cNvSpPr>
          <p:nvPr/>
        </p:nvSpPr>
        <p:spPr bwMode="auto">
          <a:xfrm>
            <a:off x="3060700" y="3429000"/>
            <a:ext cx="287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P</a:t>
            </a:r>
            <a:endParaRPr lang="ru-RU" sz="2000" i="1">
              <a:latin typeface="Times New Roman" pitchFamily="18" charset="0"/>
            </a:endParaRPr>
          </a:p>
        </p:txBody>
      </p:sp>
      <p:graphicFrame>
        <p:nvGraphicFramePr>
          <p:cNvPr id="38920" name="Object 31"/>
          <p:cNvGraphicFramePr>
            <a:graphicFrameLocks noChangeAspect="1"/>
          </p:cNvGraphicFramePr>
          <p:nvPr/>
        </p:nvGraphicFramePr>
        <p:xfrm>
          <a:off x="4499992" y="1268760"/>
          <a:ext cx="2763837" cy="2349500"/>
        </p:xfrm>
        <a:graphic>
          <a:graphicData uri="http://schemas.openxmlformats.org/presentationml/2006/ole">
            <p:oleObj spid="_x0000_s4104" name="Формула" r:id="rId9" imgW="1447560" imgH="1244520" progId="Equation.3">
              <p:embed/>
            </p:oleObj>
          </a:graphicData>
        </a:graphic>
      </p:graphicFrame>
      <p:graphicFrame>
        <p:nvGraphicFramePr>
          <p:cNvPr id="38921" name="Object 34"/>
          <p:cNvGraphicFramePr>
            <a:graphicFrameLocks noChangeAspect="1"/>
          </p:cNvGraphicFramePr>
          <p:nvPr/>
        </p:nvGraphicFramePr>
        <p:xfrm>
          <a:off x="5508625" y="3573463"/>
          <a:ext cx="327025" cy="544512"/>
        </p:xfrm>
        <a:graphic>
          <a:graphicData uri="http://schemas.openxmlformats.org/presentationml/2006/ole">
            <p:oleObj spid="_x0000_s4105" name="Формула" r:id="rId10" imgW="152280" imgH="253800" progId="Equation.3">
              <p:embed/>
            </p:oleObj>
          </a:graphicData>
        </a:graphic>
      </p:graphicFrame>
      <p:sp>
        <p:nvSpPr>
          <p:cNvPr id="38942" name="Text Box 35"/>
          <p:cNvSpPr txBox="1">
            <a:spLocks noChangeArrowheads="1"/>
          </p:cNvSpPr>
          <p:nvPr/>
        </p:nvSpPr>
        <p:spPr bwMode="auto">
          <a:xfrm>
            <a:off x="4427538" y="3284538"/>
            <a:ext cx="3455987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endParaRPr lang="ru-RU" sz="2000" i="1" u="sng">
              <a:latin typeface="Times New Roman" pitchFamily="18" charset="0"/>
            </a:endParaRPr>
          </a:p>
          <a:p>
            <a:pPr>
              <a:lnSpc>
                <a:spcPct val="120000"/>
              </a:lnSpc>
              <a:spcBef>
                <a:spcPct val="10000"/>
              </a:spcBef>
              <a:buFontTx/>
              <a:buAutoNum type="arabicParenR"/>
            </a:pPr>
            <a:r>
              <a:rPr lang="ru-RU" sz="2000" i="1">
                <a:latin typeface="Times New Roman" pitchFamily="18" charset="0"/>
              </a:rPr>
              <a:t>Пусть       коллинеарен      .</a:t>
            </a: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ru-RU" sz="2000" i="1">
                <a:latin typeface="Times New Roman" pitchFamily="18" charset="0"/>
              </a:rPr>
              <a:t>Тогда                 , где </a:t>
            </a:r>
            <a:r>
              <a:rPr lang="en-US" sz="2000" i="1">
                <a:latin typeface="Times New Roman" pitchFamily="18" charset="0"/>
              </a:rPr>
              <a:t>y</a:t>
            </a:r>
            <a:r>
              <a:rPr lang="ru-RU" sz="2000" i="1">
                <a:latin typeface="Times New Roman" pitchFamily="18" charset="0"/>
              </a:rPr>
              <a:t> – некоторое число. Следовательно, </a:t>
            </a:r>
          </a:p>
          <a:p>
            <a:pPr>
              <a:lnSpc>
                <a:spcPct val="120000"/>
              </a:lnSpc>
              <a:spcBef>
                <a:spcPct val="10000"/>
              </a:spcBef>
            </a:pPr>
            <a:endParaRPr lang="ru-RU" sz="2000" i="1">
              <a:latin typeface="Times New Roman" pitchFamily="18" charset="0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ru-RU" sz="2000" i="1">
                <a:latin typeface="Times New Roman" pitchFamily="18" charset="0"/>
              </a:rPr>
              <a:t>т.е.        разложен по векторам       и       .</a:t>
            </a:r>
          </a:p>
        </p:txBody>
      </p:sp>
      <p:graphicFrame>
        <p:nvGraphicFramePr>
          <p:cNvPr id="38922" name="Object 36"/>
          <p:cNvGraphicFramePr>
            <a:graphicFrameLocks noChangeAspect="1"/>
          </p:cNvGraphicFramePr>
          <p:nvPr/>
        </p:nvGraphicFramePr>
        <p:xfrm>
          <a:off x="7308850" y="3573463"/>
          <a:ext cx="273050" cy="488950"/>
        </p:xfrm>
        <a:graphic>
          <a:graphicData uri="http://schemas.openxmlformats.org/presentationml/2006/ole">
            <p:oleObj spid="_x0000_s4106" name="Формула" r:id="rId11" imgW="126720" imgH="228600" progId="Equation.3">
              <p:embed/>
            </p:oleObj>
          </a:graphicData>
        </a:graphic>
      </p:graphicFrame>
      <p:graphicFrame>
        <p:nvGraphicFramePr>
          <p:cNvPr id="38923" name="Object 37"/>
          <p:cNvGraphicFramePr>
            <a:graphicFrameLocks noChangeAspect="1"/>
          </p:cNvGraphicFramePr>
          <p:nvPr/>
        </p:nvGraphicFramePr>
        <p:xfrm>
          <a:off x="5219700" y="3933825"/>
          <a:ext cx="1008063" cy="544513"/>
        </p:xfrm>
        <a:graphic>
          <a:graphicData uri="http://schemas.openxmlformats.org/presentationml/2006/ole">
            <p:oleObj spid="_x0000_s4107" name="Формула" r:id="rId12" imgW="469800" imgH="253800" progId="Equation.3">
              <p:embed/>
            </p:oleObj>
          </a:graphicData>
        </a:graphic>
      </p:graphicFrame>
      <p:graphicFrame>
        <p:nvGraphicFramePr>
          <p:cNvPr id="38924" name="Object 38"/>
          <p:cNvGraphicFramePr>
            <a:graphicFrameLocks noChangeAspect="1"/>
          </p:cNvGraphicFramePr>
          <p:nvPr/>
        </p:nvGraphicFramePr>
        <p:xfrm>
          <a:off x="4427538" y="5084763"/>
          <a:ext cx="1933575" cy="544512"/>
        </p:xfrm>
        <a:graphic>
          <a:graphicData uri="http://schemas.openxmlformats.org/presentationml/2006/ole">
            <p:oleObj spid="_x0000_s4108" name="Формула" r:id="rId13" imgW="901440" imgH="253800" progId="Equation.3">
              <p:embed/>
            </p:oleObj>
          </a:graphicData>
        </a:graphic>
      </p:graphicFrame>
      <p:graphicFrame>
        <p:nvGraphicFramePr>
          <p:cNvPr id="38925" name="Object 39"/>
          <p:cNvGraphicFramePr>
            <a:graphicFrameLocks noChangeAspect="1"/>
          </p:cNvGraphicFramePr>
          <p:nvPr/>
        </p:nvGraphicFramePr>
        <p:xfrm>
          <a:off x="5076825" y="5445125"/>
          <a:ext cx="327025" cy="544513"/>
        </p:xfrm>
        <a:graphic>
          <a:graphicData uri="http://schemas.openxmlformats.org/presentationml/2006/ole">
            <p:oleObj spid="_x0000_s4109" name="Формула" r:id="rId14" imgW="152280" imgH="253800" progId="Equation.3">
              <p:embed/>
            </p:oleObj>
          </a:graphicData>
        </a:graphic>
      </p:graphicFrame>
      <p:graphicFrame>
        <p:nvGraphicFramePr>
          <p:cNvPr id="38926" name="Object 40"/>
          <p:cNvGraphicFramePr>
            <a:graphicFrameLocks noChangeAspect="1"/>
          </p:cNvGraphicFramePr>
          <p:nvPr/>
        </p:nvGraphicFramePr>
        <p:xfrm>
          <a:off x="5678488" y="5832475"/>
          <a:ext cx="271462" cy="490538"/>
        </p:xfrm>
        <a:graphic>
          <a:graphicData uri="http://schemas.openxmlformats.org/presentationml/2006/ole">
            <p:oleObj spid="_x0000_s4110" name="Формула" r:id="rId15" imgW="126720" imgH="228600" progId="Equation.3">
              <p:embed/>
            </p:oleObj>
          </a:graphicData>
        </a:graphic>
      </p:graphicFrame>
      <p:graphicFrame>
        <p:nvGraphicFramePr>
          <p:cNvPr id="38927" name="Object 41"/>
          <p:cNvGraphicFramePr>
            <a:graphicFrameLocks noChangeAspect="1"/>
          </p:cNvGraphicFramePr>
          <p:nvPr/>
        </p:nvGraphicFramePr>
        <p:xfrm>
          <a:off x="6254750" y="5832475"/>
          <a:ext cx="273050" cy="490538"/>
        </p:xfrm>
        <a:graphic>
          <a:graphicData uri="http://schemas.openxmlformats.org/presentationml/2006/ole">
            <p:oleObj spid="_x0000_s4111" name="Формула" r:id="rId16" imgW="126720" imgH="228600" progId="Equation.3">
              <p:embed/>
            </p:oleObj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3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4000" smtClean="0">
                <a:latin typeface="Times New Roman" pitchFamily="18" charset="0"/>
              </a:rPr>
              <a:t>Доказательство теоремы</a:t>
            </a:r>
          </a:p>
        </p:txBody>
      </p:sp>
      <p:sp>
        <p:nvSpPr>
          <p:cNvPr id="39942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628775"/>
            <a:ext cx="7200900" cy="4497388"/>
          </a:xfrm>
        </p:spPr>
        <p:txBody>
          <a:bodyPr/>
          <a:lstStyle/>
          <a:p>
            <a:pPr marL="0" indent="0" eaLnBrk="1" hangingPunct="1">
              <a:buFontTx/>
              <a:buAutoNum type="arabicParenR" startAt="2"/>
            </a:pPr>
            <a:r>
              <a:rPr lang="ru-RU" sz="2400" smtClean="0">
                <a:latin typeface="Times New Roman" pitchFamily="18" charset="0"/>
              </a:rPr>
              <a:t>     </a:t>
            </a:r>
            <a:r>
              <a:rPr lang="ru-RU" sz="2400" i="1" smtClean="0">
                <a:latin typeface="Times New Roman" pitchFamily="18" charset="0"/>
              </a:rPr>
              <a:t>не коллинеарен ни вектору    , ни вектору     .</a:t>
            </a:r>
          </a:p>
          <a:p>
            <a:pPr marL="0" indent="0" eaLnBrk="1" hangingPunct="1">
              <a:buFontTx/>
              <a:buNone/>
            </a:pPr>
            <a:r>
              <a:rPr lang="ru-RU" sz="2400" i="1" smtClean="0">
                <a:latin typeface="Times New Roman" pitchFamily="18" charset="0"/>
              </a:rPr>
              <a:t>Отметим О – произвольную точку.</a:t>
            </a:r>
          </a:p>
          <a:p>
            <a:pPr marL="0" indent="0" eaLnBrk="1" hangingPunct="1">
              <a:buFontTx/>
              <a:buNone/>
            </a:pPr>
            <a:endParaRPr lang="ru-RU" sz="2400" i="1" smtClean="0">
              <a:latin typeface="Times New Roman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ru-RU" sz="2400" i="1" smtClean="0">
                <a:latin typeface="Times New Roman" pitchFamily="18" charset="0"/>
              </a:rPr>
              <a:t>     </a:t>
            </a:r>
          </a:p>
        </p:txBody>
      </p:sp>
      <p:graphicFrame>
        <p:nvGraphicFramePr>
          <p:cNvPr id="39938" name="Object 6"/>
          <p:cNvGraphicFramePr>
            <a:graphicFrameLocks noChangeAspect="1"/>
          </p:cNvGraphicFramePr>
          <p:nvPr/>
        </p:nvGraphicFramePr>
        <p:xfrm>
          <a:off x="1187450" y="1557338"/>
          <a:ext cx="327025" cy="544512"/>
        </p:xfrm>
        <a:graphic>
          <a:graphicData uri="http://schemas.openxmlformats.org/presentationml/2006/ole">
            <p:oleObj spid="_x0000_s5122" name="Формула" r:id="rId3" imgW="152280" imgH="253800" progId="Equation.3">
              <p:embed/>
            </p:oleObj>
          </a:graphicData>
        </a:graphic>
      </p:graphicFrame>
      <p:graphicFrame>
        <p:nvGraphicFramePr>
          <p:cNvPr id="39939" name="Object 7"/>
          <p:cNvGraphicFramePr>
            <a:graphicFrameLocks noChangeAspect="1"/>
          </p:cNvGraphicFramePr>
          <p:nvPr/>
        </p:nvGraphicFramePr>
        <p:xfrm>
          <a:off x="5003800" y="1557338"/>
          <a:ext cx="271463" cy="490537"/>
        </p:xfrm>
        <a:graphic>
          <a:graphicData uri="http://schemas.openxmlformats.org/presentationml/2006/ole">
            <p:oleObj spid="_x0000_s5123" name="Формула" r:id="rId4" imgW="126720" imgH="228600" progId="Equation.3">
              <p:embed/>
            </p:oleObj>
          </a:graphicData>
        </a:graphic>
      </p:graphicFrame>
      <p:graphicFrame>
        <p:nvGraphicFramePr>
          <p:cNvPr id="39940" name="Object 8"/>
          <p:cNvGraphicFramePr>
            <a:graphicFrameLocks noChangeAspect="1"/>
          </p:cNvGraphicFramePr>
          <p:nvPr/>
        </p:nvGraphicFramePr>
        <p:xfrm>
          <a:off x="6948488" y="1557338"/>
          <a:ext cx="273050" cy="490537"/>
        </p:xfrm>
        <a:graphic>
          <a:graphicData uri="http://schemas.openxmlformats.org/presentationml/2006/ole">
            <p:oleObj spid="_x0000_s5124" name="Формула" r:id="rId5" imgW="126720" imgH="228600" progId="Equation.3">
              <p:embed/>
            </p:oleObj>
          </a:graphicData>
        </a:graphic>
      </p:graphicFrame>
      <p:graphicFrame>
        <p:nvGraphicFramePr>
          <p:cNvPr id="39941" name="Object 9"/>
          <p:cNvGraphicFramePr>
            <a:graphicFrameLocks noChangeAspect="1"/>
          </p:cNvGraphicFramePr>
          <p:nvPr/>
        </p:nvGraphicFramePr>
        <p:xfrm>
          <a:off x="827088" y="2420938"/>
          <a:ext cx="6786562" cy="3316287"/>
        </p:xfrm>
        <a:graphic>
          <a:graphicData uri="http://schemas.openxmlformats.org/presentationml/2006/ole">
            <p:oleObj spid="_x0000_s5125" name="Формула" r:id="rId6" imgW="3555720" imgH="1739880" progId="Equation.3">
              <p:embed/>
            </p:oleObj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2"/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7562850" cy="695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800" b="1" kern="10">
                <a:ln w="9525">
                  <a:noFill/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Правило параллелепипеда.</a:t>
            </a:r>
          </a:p>
        </p:txBody>
      </p:sp>
      <p:sp>
        <p:nvSpPr>
          <p:cNvPr id="7171" name="Freeform 3"/>
          <p:cNvSpPr>
            <a:spLocks/>
          </p:cNvSpPr>
          <p:nvPr/>
        </p:nvSpPr>
        <p:spPr bwMode="auto">
          <a:xfrm>
            <a:off x="2057400" y="1981200"/>
            <a:ext cx="3429000" cy="2743200"/>
          </a:xfrm>
          <a:custGeom>
            <a:avLst/>
            <a:gdLst/>
            <a:ahLst/>
            <a:cxnLst>
              <a:cxn ang="0">
                <a:pos x="432" y="0"/>
              </a:cxn>
              <a:cxn ang="0">
                <a:pos x="2160" y="0"/>
              </a:cxn>
              <a:cxn ang="0">
                <a:pos x="1776" y="1728"/>
              </a:cxn>
              <a:cxn ang="0">
                <a:pos x="0" y="1728"/>
              </a:cxn>
              <a:cxn ang="0">
                <a:pos x="432" y="0"/>
              </a:cxn>
            </a:cxnLst>
            <a:rect l="0" t="0" r="r" b="b"/>
            <a:pathLst>
              <a:path w="2160" h="1728">
                <a:moveTo>
                  <a:pt x="432" y="0"/>
                </a:moveTo>
                <a:lnTo>
                  <a:pt x="2160" y="0"/>
                </a:lnTo>
                <a:lnTo>
                  <a:pt x="1776" y="1728"/>
                </a:lnTo>
                <a:lnTo>
                  <a:pt x="0" y="1728"/>
                </a:lnTo>
                <a:lnTo>
                  <a:pt x="432" y="0"/>
                </a:lnTo>
                <a:close/>
              </a:path>
            </a:pathLst>
          </a:custGeom>
          <a:noFill/>
          <a:ln w="38100" cap="flat" cmpd="sng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2" name="Freeform 4"/>
          <p:cNvSpPr>
            <a:spLocks/>
          </p:cNvSpPr>
          <p:nvPr/>
        </p:nvSpPr>
        <p:spPr bwMode="auto">
          <a:xfrm>
            <a:off x="1143000" y="2514600"/>
            <a:ext cx="3429000" cy="2743200"/>
          </a:xfrm>
          <a:custGeom>
            <a:avLst/>
            <a:gdLst/>
            <a:ahLst/>
            <a:cxnLst>
              <a:cxn ang="0">
                <a:pos x="432" y="0"/>
              </a:cxn>
              <a:cxn ang="0">
                <a:pos x="2160" y="0"/>
              </a:cxn>
              <a:cxn ang="0">
                <a:pos x="1776" y="1728"/>
              </a:cxn>
              <a:cxn ang="0">
                <a:pos x="0" y="1728"/>
              </a:cxn>
              <a:cxn ang="0">
                <a:pos x="432" y="0"/>
              </a:cxn>
            </a:cxnLst>
            <a:rect l="0" t="0" r="r" b="b"/>
            <a:pathLst>
              <a:path w="2160" h="1728">
                <a:moveTo>
                  <a:pt x="432" y="0"/>
                </a:moveTo>
                <a:lnTo>
                  <a:pt x="2160" y="0"/>
                </a:lnTo>
                <a:lnTo>
                  <a:pt x="1776" y="1728"/>
                </a:lnTo>
                <a:lnTo>
                  <a:pt x="0" y="1728"/>
                </a:lnTo>
                <a:lnTo>
                  <a:pt x="432" y="0"/>
                </a:lnTo>
                <a:close/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3" name="Freeform 5"/>
          <p:cNvSpPr>
            <a:spLocks/>
          </p:cNvSpPr>
          <p:nvPr/>
        </p:nvSpPr>
        <p:spPr bwMode="auto">
          <a:xfrm>
            <a:off x="1828800" y="1981200"/>
            <a:ext cx="3581400" cy="533400"/>
          </a:xfrm>
          <a:custGeom>
            <a:avLst/>
            <a:gdLst/>
            <a:ahLst/>
            <a:cxnLst>
              <a:cxn ang="0">
                <a:pos x="576" y="0"/>
              </a:cxn>
              <a:cxn ang="0">
                <a:pos x="2256" y="0"/>
              </a:cxn>
              <a:cxn ang="0">
                <a:pos x="1728" y="336"/>
              </a:cxn>
              <a:cxn ang="0">
                <a:pos x="0" y="336"/>
              </a:cxn>
              <a:cxn ang="0">
                <a:pos x="576" y="0"/>
              </a:cxn>
            </a:cxnLst>
            <a:rect l="0" t="0" r="r" b="b"/>
            <a:pathLst>
              <a:path w="2256" h="336">
                <a:moveTo>
                  <a:pt x="576" y="0"/>
                </a:moveTo>
                <a:lnTo>
                  <a:pt x="2256" y="0"/>
                </a:lnTo>
                <a:lnTo>
                  <a:pt x="1728" y="336"/>
                </a:lnTo>
                <a:lnTo>
                  <a:pt x="0" y="336"/>
                </a:lnTo>
                <a:lnTo>
                  <a:pt x="576" y="0"/>
                </a:lnTo>
                <a:close/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 flipV="1">
            <a:off x="1143000" y="4724400"/>
            <a:ext cx="914400" cy="533400"/>
          </a:xfrm>
          <a:prstGeom prst="line">
            <a:avLst/>
          </a:prstGeom>
          <a:noFill/>
          <a:ln w="38100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 flipV="1">
            <a:off x="3962400" y="4724400"/>
            <a:ext cx="914400" cy="533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flipH="1">
            <a:off x="4876800" y="1981200"/>
            <a:ext cx="609600" cy="2743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5257800" y="5638800"/>
            <a:ext cx="28194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6537325" y="5018088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а</a:t>
            </a:r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 flipV="1">
            <a:off x="7162800" y="4191000"/>
            <a:ext cx="914400" cy="53340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7375525" y="3875088"/>
            <a:ext cx="4016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b</a:t>
            </a:r>
            <a:endParaRPr lang="ru-RU" sz="2800" b="1"/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 flipV="1">
            <a:off x="6248400" y="2057400"/>
            <a:ext cx="609600" cy="2743200"/>
          </a:xfrm>
          <a:prstGeom prst="line">
            <a:avLst/>
          </a:prstGeom>
          <a:noFill/>
          <a:ln w="76200">
            <a:solidFill>
              <a:srgbClr val="99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6019800" y="3048000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с</a:t>
            </a:r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>
            <a:off x="6629400" y="51054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>
            <a:off x="6096000" y="31242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5" name="Line 17"/>
          <p:cNvSpPr>
            <a:spLocks noChangeShapeType="1"/>
          </p:cNvSpPr>
          <p:nvPr/>
        </p:nvSpPr>
        <p:spPr bwMode="auto">
          <a:xfrm>
            <a:off x="7467600" y="38862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6" name="Oval 18"/>
          <p:cNvSpPr>
            <a:spLocks noChangeArrowheads="1"/>
          </p:cNvSpPr>
          <p:nvPr/>
        </p:nvSpPr>
        <p:spPr bwMode="auto">
          <a:xfrm>
            <a:off x="1066800" y="5181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>
            <a:off x="1143000" y="5257800"/>
            <a:ext cx="28194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 flipV="1">
            <a:off x="1143000" y="4724400"/>
            <a:ext cx="914400" cy="53340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9" name="Line 21"/>
          <p:cNvSpPr>
            <a:spLocks noChangeShapeType="1"/>
          </p:cNvSpPr>
          <p:nvPr/>
        </p:nvSpPr>
        <p:spPr bwMode="auto">
          <a:xfrm flipV="1">
            <a:off x="1219200" y="2438400"/>
            <a:ext cx="609600" cy="2743200"/>
          </a:xfrm>
          <a:prstGeom prst="line">
            <a:avLst/>
          </a:prstGeom>
          <a:noFill/>
          <a:ln w="76200">
            <a:solidFill>
              <a:srgbClr val="99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90" name="Line 22"/>
          <p:cNvSpPr>
            <a:spLocks noChangeShapeType="1"/>
          </p:cNvSpPr>
          <p:nvPr/>
        </p:nvSpPr>
        <p:spPr bwMode="auto">
          <a:xfrm flipV="1">
            <a:off x="1143000" y="2057400"/>
            <a:ext cx="4267200" cy="3200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91" name="Line 23"/>
          <p:cNvSpPr>
            <a:spLocks noChangeShapeType="1"/>
          </p:cNvSpPr>
          <p:nvPr/>
        </p:nvSpPr>
        <p:spPr bwMode="auto">
          <a:xfrm>
            <a:off x="762000" y="6324600"/>
            <a:ext cx="5334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92" name="Line 24"/>
          <p:cNvSpPr>
            <a:spLocks noChangeShapeType="1"/>
          </p:cNvSpPr>
          <p:nvPr/>
        </p:nvSpPr>
        <p:spPr bwMode="auto">
          <a:xfrm>
            <a:off x="1905000" y="6324600"/>
            <a:ext cx="685800" cy="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93" name="Line 25"/>
          <p:cNvSpPr>
            <a:spLocks noChangeShapeType="1"/>
          </p:cNvSpPr>
          <p:nvPr/>
        </p:nvSpPr>
        <p:spPr bwMode="auto">
          <a:xfrm>
            <a:off x="4343400" y="6324600"/>
            <a:ext cx="6858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94" name="Line 26"/>
          <p:cNvSpPr>
            <a:spLocks noChangeShapeType="1"/>
          </p:cNvSpPr>
          <p:nvPr/>
        </p:nvSpPr>
        <p:spPr bwMode="auto">
          <a:xfrm>
            <a:off x="3124200" y="6324600"/>
            <a:ext cx="685800" cy="0"/>
          </a:xfrm>
          <a:prstGeom prst="line">
            <a:avLst/>
          </a:prstGeom>
          <a:noFill/>
          <a:ln w="76200">
            <a:solidFill>
              <a:srgbClr val="99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95" name="Text Box 27"/>
          <p:cNvSpPr txBox="1">
            <a:spLocks noChangeArrowheads="1"/>
          </p:cNvSpPr>
          <p:nvPr/>
        </p:nvSpPr>
        <p:spPr bwMode="auto">
          <a:xfrm>
            <a:off x="1066800" y="5943600"/>
            <a:ext cx="3206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   </a:t>
            </a:r>
            <a:r>
              <a:rPr lang="ru-RU" sz="3600"/>
              <a:t>+       +         =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0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  <p:bldP spid="7172" grpId="0" animBg="1"/>
      <p:bldP spid="7173" grpId="0" animBg="1"/>
      <p:bldP spid="7174" grpId="0" animBg="1"/>
      <p:bldP spid="7175" grpId="0" animBg="1"/>
      <p:bldP spid="7176" grpId="0" animBg="1"/>
      <p:bldP spid="7186" grpId="0" animBg="1"/>
      <p:bldP spid="7187" grpId="0" animBg="1"/>
      <p:bldP spid="7188" grpId="0" animBg="1"/>
      <p:bldP spid="7189" grpId="0" animBg="1"/>
      <p:bldP spid="7190" grpId="0" animBg="1"/>
      <p:bldP spid="7191" grpId="0" animBg="1"/>
      <p:bldP spid="7192" grpId="0" animBg="1"/>
      <p:bldP spid="7193" grpId="0" animBg="1"/>
      <p:bldP spid="7194" grpId="0" animBg="1"/>
      <p:bldP spid="71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905000" y="533400"/>
            <a:ext cx="3276600" cy="419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7" name="Freeform 3"/>
          <p:cNvSpPr>
            <a:spLocks/>
          </p:cNvSpPr>
          <p:nvPr/>
        </p:nvSpPr>
        <p:spPr bwMode="auto">
          <a:xfrm>
            <a:off x="762000" y="533400"/>
            <a:ext cx="1143000" cy="5257800"/>
          </a:xfrm>
          <a:custGeom>
            <a:avLst/>
            <a:gdLst/>
            <a:ahLst/>
            <a:cxnLst>
              <a:cxn ang="0">
                <a:pos x="720" y="0"/>
              </a:cxn>
              <a:cxn ang="0">
                <a:pos x="0" y="672"/>
              </a:cxn>
              <a:cxn ang="0">
                <a:pos x="0" y="3312"/>
              </a:cxn>
              <a:cxn ang="0">
                <a:pos x="720" y="2640"/>
              </a:cxn>
              <a:cxn ang="0">
                <a:pos x="720" y="0"/>
              </a:cxn>
            </a:cxnLst>
            <a:rect l="0" t="0" r="r" b="b"/>
            <a:pathLst>
              <a:path w="720" h="3312">
                <a:moveTo>
                  <a:pt x="720" y="0"/>
                </a:moveTo>
                <a:lnTo>
                  <a:pt x="0" y="672"/>
                </a:lnTo>
                <a:lnTo>
                  <a:pt x="0" y="3312"/>
                </a:lnTo>
                <a:lnTo>
                  <a:pt x="720" y="2640"/>
                </a:lnTo>
                <a:lnTo>
                  <a:pt x="72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3F0DCD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68" name="Freeform 4"/>
          <p:cNvSpPr>
            <a:spLocks/>
          </p:cNvSpPr>
          <p:nvPr/>
        </p:nvSpPr>
        <p:spPr bwMode="auto">
          <a:xfrm>
            <a:off x="762000" y="533400"/>
            <a:ext cx="4419600" cy="1066800"/>
          </a:xfrm>
          <a:custGeom>
            <a:avLst/>
            <a:gdLst/>
            <a:ahLst/>
            <a:cxnLst>
              <a:cxn ang="0">
                <a:pos x="0" y="672"/>
              </a:cxn>
              <a:cxn ang="0">
                <a:pos x="720" y="0"/>
              </a:cxn>
              <a:cxn ang="0">
                <a:pos x="2784" y="0"/>
              </a:cxn>
              <a:cxn ang="0">
                <a:pos x="2064" y="672"/>
              </a:cxn>
              <a:cxn ang="0">
                <a:pos x="0" y="672"/>
              </a:cxn>
            </a:cxnLst>
            <a:rect l="0" t="0" r="r" b="b"/>
            <a:pathLst>
              <a:path w="2784" h="672">
                <a:moveTo>
                  <a:pt x="0" y="672"/>
                </a:moveTo>
                <a:lnTo>
                  <a:pt x="720" y="0"/>
                </a:lnTo>
                <a:lnTo>
                  <a:pt x="2784" y="0"/>
                </a:lnTo>
                <a:lnTo>
                  <a:pt x="2064" y="672"/>
                </a:lnTo>
                <a:lnTo>
                  <a:pt x="0" y="672"/>
                </a:lnTo>
                <a:close/>
              </a:path>
            </a:pathLst>
          </a:custGeom>
          <a:gradFill rotWithShape="1">
            <a:gsLst>
              <a:gs pos="0">
                <a:srgbClr val="00CCFF">
                  <a:alpha val="28999"/>
                </a:srgbClr>
              </a:gs>
              <a:gs pos="100000">
                <a:srgbClr val="00CCFF">
                  <a:gamma/>
                  <a:shade val="46275"/>
                  <a:invGamma/>
                  <a:alpha val="55000"/>
                </a:srgbClr>
              </a:gs>
            </a:gsLst>
            <a:path path="rect">
              <a:fillToRect l="100000" t="100000"/>
            </a:path>
          </a:gradFill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762000" y="4724400"/>
            <a:ext cx="4419600" cy="1066800"/>
          </a:xfrm>
          <a:custGeom>
            <a:avLst/>
            <a:gdLst/>
            <a:ahLst/>
            <a:cxnLst>
              <a:cxn ang="0">
                <a:pos x="0" y="672"/>
              </a:cxn>
              <a:cxn ang="0">
                <a:pos x="720" y="0"/>
              </a:cxn>
              <a:cxn ang="0">
                <a:pos x="2784" y="0"/>
              </a:cxn>
              <a:cxn ang="0">
                <a:pos x="2064" y="672"/>
              </a:cxn>
              <a:cxn ang="0">
                <a:pos x="0" y="672"/>
              </a:cxn>
            </a:cxnLst>
            <a:rect l="0" t="0" r="r" b="b"/>
            <a:pathLst>
              <a:path w="2784" h="672">
                <a:moveTo>
                  <a:pt x="0" y="672"/>
                </a:moveTo>
                <a:lnTo>
                  <a:pt x="720" y="0"/>
                </a:lnTo>
                <a:lnTo>
                  <a:pt x="2784" y="0"/>
                </a:lnTo>
                <a:lnTo>
                  <a:pt x="2064" y="672"/>
                </a:lnTo>
                <a:lnTo>
                  <a:pt x="0" y="672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4038600" y="533400"/>
            <a:ext cx="1143000" cy="5257800"/>
          </a:xfrm>
          <a:custGeom>
            <a:avLst/>
            <a:gdLst/>
            <a:ahLst/>
            <a:cxnLst>
              <a:cxn ang="0">
                <a:pos x="720" y="0"/>
              </a:cxn>
              <a:cxn ang="0">
                <a:pos x="0" y="672"/>
              </a:cxn>
              <a:cxn ang="0">
                <a:pos x="0" y="3312"/>
              </a:cxn>
              <a:cxn ang="0">
                <a:pos x="720" y="2640"/>
              </a:cxn>
              <a:cxn ang="0">
                <a:pos x="720" y="0"/>
              </a:cxn>
            </a:cxnLst>
            <a:rect l="0" t="0" r="r" b="b"/>
            <a:pathLst>
              <a:path w="720" h="3312">
                <a:moveTo>
                  <a:pt x="720" y="0"/>
                </a:moveTo>
                <a:lnTo>
                  <a:pt x="0" y="672"/>
                </a:lnTo>
                <a:lnTo>
                  <a:pt x="0" y="3312"/>
                </a:lnTo>
                <a:lnTo>
                  <a:pt x="720" y="2640"/>
                </a:lnTo>
                <a:lnTo>
                  <a:pt x="720" y="0"/>
                </a:lnTo>
                <a:close/>
              </a:path>
            </a:pathLst>
          </a:custGeom>
          <a:gradFill rotWithShape="1">
            <a:gsLst>
              <a:gs pos="0">
                <a:srgbClr val="00CCFF">
                  <a:alpha val="45000"/>
                </a:srgbClr>
              </a:gs>
              <a:gs pos="100000">
                <a:srgbClr val="00CCFF">
                  <a:gamma/>
                  <a:shade val="46275"/>
                  <a:invGamma/>
                  <a:alpha val="50000"/>
                </a:srgbClr>
              </a:gs>
            </a:gsLst>
            <a:path path="rect">
              <a:fillToRect r="100000" b="100000"/>
            </a:path>
          </a:gradFill>
          <a:ln w="38100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 flipV="1">
            <a:off x="762000" y="533400"/>
            <a:ext cx="1143000" cy="1066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1905000" y="533400"/>
            <a:ext cx="32766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365125" y="5654675"/>
            <a:ext cx="4778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А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1295400" y="4267200"/>
            <a:ext cx="4778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В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5410200" y="4267200"/>
            <a:ext cx="4778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С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962400" y="5715000"/>
            <a:ext cx="4778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D</a:t>
            </a:r>
            <a:endParaRPr lang="ru-RU" sz="3200" b="1"/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152400" y="1219200"/>
            <a:ext cx="625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А</a:t>
            </a:r>
            <a:r>
              <a:rPr lang="ru-RU" sz="3200" b="1" baseline="-25000"/>
              <a:t>1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1143000" y="0"/>
            <a:ext cx="625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В</a:t>
            </a:r>
            <a:r>
              <a:rPr lang="ru-RU" sz="3200" b="1" baseline="-25000"/>
              <a:t>1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5257800" y="0"/>
            <a:ext cx="625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С</a:t>
            </a:r>
            <a:r>
              <a:rPr lang="ru-RU" sz="3200" b="1" baseline="-25000"/>
              <a:t>1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4191000" y="1371600"/>
            <a:ext cx="625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D</a:t>
            </a:r>
            <a:r>
              <a:rPr lang="ru-RU" sz="3200" b="1" baseline="-25000"/>
              <a:t>1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6629400" y="2667000"/>
            <a:ext cx="431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р</a:t>
            </a:r>
          </a:p>
        </p:txBody>
      </p:sp>
      <p:sp>
        <p:nvSpPr>
          <p:cNvPr id="11282" name="Line 18"/>
          <p:cNvSpPr>
            <a:spLocks noChangeShapeType="1"/>
          </p:cNvSpPr>
          <p:nvPr/>
        </p:nvSpPr>
        <p:spPr bwMode="auto">
          <a:xfrm>
            <a:off x="6705600" y="281940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>
            <a:off x="762000" y="5791200"/>
            <a:ext cx="685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>
            <a:off x="7543800" y="6248400"/>
            <a:ext cx="685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7832725" y="5578475"/>
            <a:ext cx="2968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i</a:t>
            </a:r>
            <a:endParaRPr lang="ru-RU" sz="3200" b="1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7848600" y="563880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7" name="Line 23"/>
          <p:cNvSpPr>
            <a:spLocks noChangeShapeType="1"/>
          </p:cNvSpPr>
          <p:nvPr/>
        </p:nvSpPr>
        <p:spPr bwMode="auto">
          <a:xfrm flipV="1">
            <a:off x="762000" y="5410200"/>
            <a:ext cx="381000" cy="38100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 flipV="1">
            <a:off x="6934200" y="6019800"/>
            <a:ext cx="381000" cy="38100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9" name="Text Box 25"/>
          <p:cNvSpPr txBox="1">
            <a:spLocks noChangeArrowheads="1"/>
          </p:cNvSpPr>
          <p:nvPr/>
        </p:nvSpPr>
        <p:spPr bwMode="auto">
          <a:xfrm>
            <a:off x="6781800" y="5715000"/>
            <a:ext cx="2968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j</a:t>
            </a:r>
            <a:endParaRPr lang="ru-RU" sz="3200" b="1"/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6781800" y="571500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1" name="Line 27"/>
          <p:cNvSpPr>
            <a:spLocks noChangeShapeType="1"/>
          </p:cNvSpPr>
          <p:nvPr/>
        </p:nvSpPr>
        <p:spPr bwMode="auto">
          <a:xfrm flipV="1">
            <a:off x="762000" y="5105400"/>
            <a:ext cx="0" cy="685800"/>
          </a:xfrm>
          <a:prstGeom prst="line">
            <a:avLst/>
          </a:prstGeom>
          <a:noFill/>
          <a:ln w="76200">
            <a:solidFill>
              <a:srgbClr val="99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2" name="Line 28"/>
          <p:cNvSpPr>
            <a:spLocks noChangeShapeType="1"/>
          </p:cNvSpPr>
          <p:nvPr/>
        </p:nvSpPr>
        <p:spPr bwMode="auto">
          <a:xfrm flipV="1">
            <a:off x="6096000" y="5791200"/>
            <a:ext cx="0" cy="685800"/>
          </a:xfrm>
          <a:prstGeom prst="line">
            <a:avLst/>
          </a:prstGeom>
          <a:noFill/>
          <a:ln w="76200">
            <a:solidFill>
              <a:srgbClr val="99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3" name="Text Box 29"/>
          <p:cNvSpPr txBox="1">
            <a:spLocks noChangeArrowheads="1"/>
          </p:cNvSpPr>
          <p:nvPr/>
        </p:nvSpPr>
        <p:spPr bwMode="auto">
          <a:xfrm>
            <a:off x="5562600" y="5867400"/>
            <a:ext cx="3873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к</a:t>
            </a:r>
          </a:p>
        </p:txBody>
      </p:sp>
      <p:sp>
        <p:nvSpPr>
          <p:cNvPr id="11294" name="Line 30"/>
          <p:cNvSpPr>
            <a:spLocks noChangeShapeType="1"/>
          </p:cNvSpPr>
          <p:nvPr/>
        </p:nvSpPr>
        <p:spPr bwMode="auto">
          <a:xfrm>
            <a:off x="5638800" y="594360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5" name="Text Box 31"/>
          <p:cNvSpPr txBox="1">
            <a:spLocks noChangeArrowheads="1"/>
          </p:cNvSpPr>
          <p:nvPr/>
        </p:nvSpPr>
        <p:spPr bwMode="auto">
          <a:xfrm>
            <a:off x="609600" y="6156325"/>
            <a:ext cx="27400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0000FF"/>
                </a:solidFill>
              </a:rPr>
              <a:t>р</a:t>
            </a:r>
            <a:r>
              <a:rPr lang="en-US" sz="4000" b="1">
                <a:solidFill>
                  <a:srgbClr val="0000FF"/>
                </a:solidFill>
              </a:rPr>
              <a:t>=xi+уj+z</a:t>
            </a:r>
            <a:r>
              <a:rPr lang="ru-RU" sz="4000" b="1">
                <a:solidFill>
                  <a:srgbClr val="0000FF"/>
                </a:solidFill>
              </a:rPr>
              <a:t>к</a:t>
            </a:r>
          </a:p>
        </p:txBody>
      </p:sp>
      <p:sp>
        <p:nvSpPr>
          <p:cNvPr id="11296" name="Line 32"/>
          <p:cNvSpPr>
            <a:spLocks noChangeShapeType="1"/>
          </p:cNvSpPr>
          <p:nvPr/>
        </p:nvSpPr>
        <p:spPr bwMode="auto">
          <a:xfrm>
            <a:off x="762000" y="6248400"/>
            <a:ext cx="3048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7" name="Line 33"/>
          <p:cNvSpPr>
            <a:spLocks noChangeShapeType="1"/>
          </p:cNvSpPr>
          <p:nvPr/>
        </p:nvSpPr>
        <p:spPr bwMode="auto">
          <a:xfrm>
            <a:off x="1524000" y="6248400"/>
            <a:ext cx="3048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8" name="Line 34"/>
          <p:cNvSpPr>
            <a:spLocks noChangeShapeType="1"/>
          </p:cNvSpPr>
          <p:nvPr/>
        </p:nvSpPr>
        <p:spPr bwMode="auto">
          <a:xfrm>
            <a:off x="2209800" y="6248400"/>
            <a:ext cx="3048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9" name="Line 35"/>
          <p:cNvSpPr>
            <a:spLocks noChangeShapeType="1"/>
          </p:cNvSpPr>
          <p:nvPr/>
        </p:nvSpPr>
        <p:spPr bwMode="auto">
          <a:xfrm>
            <a:off x="3048000" y="6324600"/>
            <a:ext cx="3048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0" name="Line 36"/>
          <p:cNvSpPr>
            <a:spLocks noChangeShapeType="1"/>
          </p:cNvSpPr>
          <p:nvPr/>
        </p:nvSpPr>
        <p:spPr bwMode="auto">
          <a:xfrm flipV="1">
            <a:off x="762000" y="4724400"/>
            <a:ext cx="1143000" cy="106680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1" name="Line 37"/>
          <p:cNvSpPr>
            <a:spLocks noChangeShapeType="1"/>
          </p:cNvSpPr>
          <p:nvPr/>
        </p:nvSpPr>
        <p:spPr bwMode="auto">
          <a:xfrm flipV="1">
            <a:off x="762000" y="1600200"/>
            <a:ext cx="0" cy="4191000"/>
          </a:xfrm>
          <a:prstGeom prst="line">
            <a:avLst/>
          </a:prstGeom>
          <a:noFill/>
          <a:ln w="76200">
            <a:solidFill>
              <a:srgbClr val="99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2" name="Line 38"/>
          <p:cNvSpPr>
            <a:spLocks noChangeShapeType="1"/>
          </p:cNvSpPr>
          <p:nvPr/>
        </p:nvSpPr>
        <p:spPr bwMode="auto">
          <a:xfrm flipV="1">
            <a:off x="762000" y="533400"/>
            <a:ext cx="4419600" cy="5181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3" name="Line 39"/>
          <p:cNvSpPr>
            <a:spLocks noChangeShapeType="1"/>
          </p:cNvSpPr>
          <p:nvPr/>
        </p:nvSpPr>
        <p:spPr bwMode="auto">
          <a:xfrm flipV="1">
            <a:off x="4495800" y="1295400"/>
            <a:ext cx="4419600" cy="5181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4" name="Line 40"/>
          <p:cNvSpPr>
            <a:spLocks noChangeShapeType="1"/>
          </p:cNvSpPr>
          <p:nvPr/>
        </p:nvSpPr>
        <p:spPr bwMode="auto">
          <a:xfrm>
            <a:off x="762000" y="5791200"/>
            <a:ext cx="32766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5" grpId="0"/>
      <p:bldP spid="11296" grpId="0" animBg="1"/>
      <p:bldP spid="11297" grpId="0" animBg="1"/>
      <p:bldP spid="11298" grpId="0" animBg="1"/>
      <p:bldP spid="11299" grpId="0" animBg="1"/>
      <p:bldP spid="11300" grpId="0" animBg="1"/>
      <p:bldP spid="11301" grpId="0" animBg="1"/>
      <p:bldP spid="11302" grpId="0" animBg="1"/>
      <p:bldP spid="1130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905000" y="533400"/>
            <a:ext cx="3276600" cy="419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3" name="Freeform 3"/>
          <p:cNvSpPr>
            <a:spLocks/>
          </p:cNvSpPr>
          <p:nvPr/>
        </p:nvSpPr>
        <p:spPr bwMode="auto">
          <a:xfrm>
            <a:off x="762000" y="533400"/>
            <a:ext cx="1143000" cy="5257800"/>
          </a:xfrm>
          <a:custGeom>
            <a:avLst/>
            <a:gdLst/>
            <a:ahLst/>
            <a:cxnLst>
              <a:cxn ang="0">
                <a:pos x="720" y="0"/>
              </a:cxn>
              <a:cxn ang="0">
                <a:pos x="0" y="672"/>
              </a:cxn>
              <a:cxn ang="0">
                <a:pos x="0" y="3312"/>
              </a:cxn>
              <a:cxn ang="0">
                <a:pos x="720" y="2640"/>
              </a:cxn>
              <a:cxn ang="0">
                <a:pos x="720" y="0"/>
              </a:cxn>
            </a:cxnLst>
            <a:rect l="0" t="0" r="r" b="b"/>
            <a:pathLst>
              <a:path w="720" h="3312">
                <a:moveTo>
                  <a:pt x="720" y="0"/>
                </a:moveTo>
                <a:lnTo>
                  <a:pt x="0" y="672"/>
                </a:lnTo>
                <a:lnTo>
                  <a:pt x="0" y="3312"/>
                </a:lnTo>
                <a:lnTo>
                  <a:pt x="720" y="2640"/>
                </a:lnTo>
                <a:lnTo>
                  <a:pt x="72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3F0DCD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44" name="Freeform 4"/>
          <p:cNvSpPr>
            <a:spLocks/>
          </p:cNvSpPr>
          <p:nvPr/>
        </p:nvSpPr>
        <p:spPr bwMode="auto">
          <a:xfrm>
            <a:off x="762000" y="533400"/>
            <a:ext cx="4419600" cy="1066800"/>
          </a:xfrm>
          <a:custGeom>
            <a:avLst/>
            <a:gdLst/>
            <a:ahLst/>
            <a:cxnLst>
              <a:cxn ang="0">
                <a:pos x="0" y="672"/>
              </a:cxn>
              <a:cxn ang="0">
                <a:pos x="720" y="0"/>
              </a:cxn>
              <a:cxn ang="0">
                <a:pos x="2784" y="0"/>
              </a:cxn>
              <a:cxn ang="0">
                <a:pos x="2064" y="672"/>
              </a:cxn>
              <a:cxn ang="0">
                <a:pos x="0" y="672"/>
              </a:cxn>
            </a:cxnLst>
            <a:rect l="0" t="0" r="r" b="b"/>
            <a:pathLst>
              <a:path w="2784" h="672">
                <a:moveTo>
                  <a:pt x="0" y="672"/>
                </a:moveTo>
                <a:lnTo>
                  <a:pt x="720" y="0"/>
                </a:lnTo>
                <a:lnTo>
                  <a:pt x="2784" y="0"/>
                </a:lnTo>
                <a:lnTo>
                  <a:pt x="2064" y="672"/>
                </a:lnTo>
                <a:lnTo>
                  <a:pt x="0" y="672"/>
                </a:lnTo>
                <a:close/>
              </a:path>
            </a:pathLst>
          </a:custGeom>
          <a:gradFill rotWithShape="1">
            <a:gsLst>
              <a:gs pos="0">
                <a:srgbClr val="00CCFF">
                  <a:alpha val="28999"/>
                </a:srgbClr>
              </a:gs>
              <a:gs pos="100000">
                <a:srgbClr val="00CCFF">
                  <a:gamma/>
                  <a:shade val="46275"/>
                  <a:invGamma/>
                  <a:alpha val="55000"/>
                </a:srgbClr>
              </a:gs>
            </a:gsLst>
            <a:path path="rect">
              <a:fillToRect l="100000" t="100000"/>
            </a:path>
          </a:gradFill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45" name="Freeform 5"/>
          <p:cNvSpPr>
            <a:spLocks/>
          </p:cNvSpPr>
          <p:nvPr/>
        </p:nvSpPr>
        <p:spPr bwMode="auto">
          <a:xfrm>
            <a:off x="762000" y="4724400"/>
            <a:ext cx="4419600" cy="1066800"/>
          </a:xfrm>
          <a:custGeom>
            <a:avLst/>
            <a:gdLst/>
            <a:ahLst/>
            <a:cxnLst>
              <a:cxn ang="0">
                <a:pos x="0" y="672"/>
              </a:cxn>
              <a:cxn ang="0">
                <a:pos x="720" y="0"/>
              </a:cxn>
              <a:cxn ang="0">
                <a:pos x="2784" y="0"/>
              </a:cxn>
              <a:cxn ang="0">
                <a:pos x="2064" y="672"/>
              </a:cxn>
              <a:cxn ang="0">
                <a:pos x="0" y="672"/>
              </a:cxn>
            </a:cxnLst>
            <a:rect l="0" t="0" r="r" b="b"/>
            <a:pathLst>
              <a:path w="2784" h="672">
                <a:moveTo>
                  <a:pt x="0" y="672"/>
                </a:moveTo>
                <a:lnTo>
                  <a:pt x="720" y="0"/>
                </a:lnTo>
                <a:lnTo>
                  <a:pt x="2784" y="0"/>
                </a:lnTo>
                <a:lnTo>
                  <a:pt x="2064" y="672"/>
                </a:lnTo>
                <a:lnTo>
                  <a:pt x="0" y="672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46" name="Freeform 6"/>
          <p:cNvSpPr>
            <a:spLocks/>
          </p:cNvSpPr>
          <p:nvPr/>
        </p:nvSpPr>
        <p:spPr bwMode="auto">
          <a:xfrm>
            <a:off x="4038600" y="533400"/>
            <a:ext cx="1143000" cy="5257800"/>
          </a:xfrm>
          <a:custGeom>
            <a:avLst/>
            <a:gdLst/>
            <a:ahLst/>
            <a:cxnLst>
              <a:cxn ang="0">
                <a:pos x="720" y="0"/>
              </a:cxn>
              <a:cxn ang="0">
                <a:pos x="0" y="672"/>
              </a:cxn>
              <a:cxn ang="0">
                <a:pos x="0" y="3312"/>
              </a:cxn>
              <a:cxn ang="0">
                <a:pos x="720" y="2640"/>
              </a:cxn>
              <a:cxn ang="0">
                <a:pos x="720" y="0"/>
              </a:cxn>
            </a:cxnLst>
            <a:rect l="0" t="0" r="r" b="b"/>
            <a:pathLst>
              <a:path w="720" h="3312">
                <a:moveTo>
                  <a:pt x="720" y="0"/>
                </a:moveTo>
                <a:lnTo>
                  <a:pt x="0" y="672"/>
                </a:lnTo>
                <a:lnTo>
                  <a:pt x="0" y="3312"/>
                </a:lnTo>
                <a:lnTo>
                  <a:pt x="720" y="2640"/>
                </a:lnTo>
                <a:lnTo>
                  <a:pt x="720" y="0"/>
                </a:lnTo>
                <a:close/>
              </a:path>
            </a:pathLst>
          </a:custGeom>
          <a:gradFill rotWithShape="1">
            <a:gsLst>
              <a:gs pos="0">
                <a:srgbClr val="00CCFF">
                  <a:alpha val="45000"/>
                </a:srgbClr>
              </a:gs>
              <a:gs pos="100000">
                <a:srgbClr val="00CCFF">
                  <a:gamma/>
                  <a:shade val="46275"/>
                  <a:invGamma/>
                  <a:alpha val="50000"/>
                </a:srgbClr>
              </a:gs>
            </a:gsLst>
            <a:path path="rect">
              <a:fillToRect r="100000" b="100000"/>
            </a:path>
          </a:gradFill>
          <a:ln w="38100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 flipV="1">
            <a:off x="762000" y="533400"/>
            <a:ext cx="1143000" cy="1066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1905000" y="533400"/>
            <a:ext cx="32766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365125" y="5654675"/>
            <a:ext cx="4778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А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1295400" y="4267200"/>
            <a:ext cx="4778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В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5410200" y="4267200"/>
            <a:ext cx="4778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С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3962400" y="5715000"/>
            <a:ext cx="4778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D</a:t>
            </a:r>
            <a:endParaRPr lang="ru-RU" sz="3200" b="1"/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52400" y="1219200"/>
            <a:ext cx="625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А</a:t>
            </a:r>
            <a:r>
              <a:rPr lang="ru-RU" sz="3200" b="1" baseline="-25000"/>
              <a:t>1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143000" y="0"/>
            <a:ext cx="625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В</a:t>
            </a:r>
            <a:r>
              <a:rPr lang="ru-RU" sz="3200" b="1" baseline="-25000"/>
              <a:t>1</a:t>
            </a: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5257800" y="0"/>
            <a:ext cx="625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С</a:t>
            </a:r>
            <a:r>
              <a:rPr lang="ru-RU" sz="3200" b="1" baseline="-25000"/>
              <a:t>1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4191000" y="1371600"/>
            <a:ext cx="625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D</a:t>
            </a:r>
            <a:r>
              <a:rPr lang="ru-RU" sz="3200" b="1" baseline="-25000"/>
              <a:t>1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6629400" y="266700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3200" b="1"/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304800" y="6278563"/>
            <a:ext cx="75088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а=АВ, </a:t>
            </a:r>
            <a:r>
              <a:rPr lang="en-US" sz="3200" b="1"/>
              <a:t>b=</a:t>
            </a:r>
            <a:r>
              <a:rPr lang="ru-RU" sz="3200" b="1"/>
              <a:t>А</a:t>
            </a:r>
            <a:r>
              <a:rPr lang="en-US" sz="3200" b="1"/>
              <a:t>D</a:t>
            </a:r>
            <a:r>
              <a:rPr lang="ru-RU" sz="3200" b="1"/>
              <a:t>,с=АА</a:t>
            </a:r>
            <a:r>
              <a:rPr lang="ru-RU" sz="3200" b="1" baseline="-25000"/>
              <a:t>1</a:t>
            </a:r>
            <a:r>
              <a:rPr lang="ru-RU" sz="3200" b="1"/>
              <a:t>, Р – середина С</a:t>
            </a:r>
            <a:r>
              <a:rPr lang="en-US" sz="3200" b="1"/>
              <a:t>D</a:t>
            </a:r>
            <a:r>
              <a:rPr lang="ru-RU" sz="3200" b="1"/>
              <a:t>.</a:t>
            </a:r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 flipV="1">
            <a:off x="762000" y="4724400"/>
            <a:ext cx="1143000" cy="106680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 flipV="1">
            <a:off x="762000" y="1600200"/>
            <a:ext cx="0" cy="4191000"/>
          </a:xfrm>
          <a:prstGeom prst="line">
            <a:avLst/>
          </a:prstGeom>
          <a:noFill/>
          <a:ln w="76200">
            <a:solidFill>
              <a:srgbClr val="99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>
            <a:off x="762000" y="5791200"/>
            <a:ext cx="32766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2" name="Line 22"/>
          <p:cNvSpPr>
            <a:spLocks noChangeShapeType="1"/>
          </p:cNvSpPr>
          <p:nvPr/>
        </p:nvSpPr>
        <p:spPr bwMode="auto">
          <a:xfrm>
            <a:off x="381000" y="64008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3" name="Line 23"/>
          <p:cNvSpPr>
            <a:spLocks noChangeShapeType="1"/>
          </p:cNvSpPr>
          <p:nvPr/>
        </p:nvSpPr>
        <p:spPr bwMode="auto">
          <a:xfrm>
            <a:off x="2819400" y="64008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4" name="Line 24"/>
          <p:cNvSpPr>
            <a:spLocks noChangeShapeType="1"/>
          </p:cNvSpPr>
          <p:nvPr/>
        </p:nvSpPr>
        <p:spPr bwMode="auto">
          <a:xfrm>
            <a:off x="1676400" y="63246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5" name="Line 25"/>
          <p:cNvSpPr>
            <a:spLocks noChangeShapeType="1"/>
          </p:cNvSpPr>
          <p:nvPr/>
        </p:nvSpPr>
        <p:spPr bwMode="auto">
          <a:xfrm>
            <a:off x="990600" y="63246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6" name="Line 26"/>
          <p:cNvSpPr>
            <a:spLocks noChangeShapeType="1"/>
          </p:cNvSpPr>
          <p:nvPr/>
        </p:nvSpPr>
        <p:spPr bwMode="auto">
          <a:xfrm>
            <a:off x="3429000" y="63246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7" name="Line 27"/>
          <p:cNvSpPr>
            <a:spLocks noChangeShapeType="1"/>
          </p:cNvSpPr>
          <p:nvPr/>
        </p:nvSpPr>
        <p:spPr bwMode="auto">
          <a:xfrm>
            <a:off x="2286000" y="63246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8" name="Oval 28"/>
          <p:cNvSpPr>
            <a:spLocks noChangeArrowheads="1"/>
          </p:cNvSpPr>
          <p:nvPr/>
        </p:nvSpPr>
        <p:spPr bwMode="auto">
          <a:xfrm>
            <a:off x="4495800" y="5181600"/>
            <a:ext cx="152400" cy="152400"/>
          </a:xfrm>
          <a:prstGeom prst="ellipse">
            <a:avLst/>
          </a:prstGeom>
          <a:solidFill>
            <a:srgbClr val="F62E67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4648200" y="5257800"/>
            <a:ext cx="4556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Р</a:t>
            </a:r>
          </a:p>
        </p:txBody>
      </p:sp>
      <p:sp>
        <p:nvSpPr>
          <p:cNvPr id="10270" name="Text Box 30"/>
          <p:cNvSpPr txBox="1">
            <a:spLocks noChangeArrowheads="1"/>
          </p:cNvSpPr>
          <p:nvPr/>
        </p:nvSpPr>
        <p:spPr bwMode="auto">
          <a:xfrm>
            <a:off x="5486400" y="838200"/>
            <a:ext cx="34099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/>
              <a:t>1)</a:t>
            </a:r>
            <a:r>
              <a:rPr lang="ru-RU" sz="2000" b="1"/>
              <a:t>. Разложить ВС</a:t>
            </a:r>
            <a:r>
              <a:rPr lang="ru-RU" sz="2000" b="1" baseline="-25000"/>
              <a:t>1</a:t>
            </a:r>
            <a:r>
              <a:rPr lang="ru-RU" sz="2000" b="1"/>
              <a:t> и </a:t>
            </a:r>
            <a:r>
              <a:rPr lang="en-US" sz="2000" b="1"/>
              <a:t>D</a:t>
            </a:r>
            <a:r>
              <a:rPr lang="ru-RU" sz="2000" b="1" baseline="-25000"/>
              <a:t>1</a:t>
            </a:r>
            <a:r>
              <a:rPr lang="ru-RU" sz="2000" b="1"/>
              <a:t>С</a:t>
            </a:r>
            <a:br>
              <a:rPr lang="ru-RU" sz="2000" b="1"/>
            </a:br>
            <a:r>
              <a:rPr lang="ru-RU" sz="2000" b="1"/>
              <a:t>по векторам ВС</a:t>
            </a:r>
            <a:r>
              <a:rPr lang="ru-RU" sz="2000" b="1" baseline="-25000"/>
              <a:t>1</a:t>
            </a:r>
            <a:r>
              <a:rPr lang="ru-RU" sz="2000" b="1"/>
              <a:t>и </a:t>
            </a:r>
            <a:r>
              <a:rPr lang="en-US" sz="2000" b="1"/>
              <a:t>D</a:t>
            </a:r>
            <a:r>
              <a:rPr lang="en-US" sz="2000" b="1" baseline="-25000"/>
              <a:t>1</a:t>
            </a:r>
            <a:r>
              <a:rPr lang="en-US" sz="2000" b="1"/>
              <a:t>C</a:t>
            </a:r>
            <a:r>
              <a:rPr lang="ru-RU" sz="2000" b="1"/>
              <a:t/>
            </a:r>
            <a:br>
              <a:rPr lang="ru-RU" sz="2000" b="1"/>
            </a:br>
            <a:r>
              <a:rPr lang="ru-RU" sz="2000" b="1"/>
              <a:t/>
            </a:r>
            <a:br>
              <a:rPr lang="ru-RU" sz="2000" b="1"/>
            </a:br>
            <a:r>
              <a:rPr lang="ru-RU" sz="2000" b="1"/>
              <a:t>2). Найти длину С</a:t>
            </a:r>
            <a:r>
              <a:rPr lang="ru-RU" sz="2000" b="1" baseline="-25000"/>
              <a:t>1</a:t>
            </a:r>
            <a:r>
              <a:rPr lang="ru-RU" sz="2000" b="1"/>
              <a:t>Р, если</a:t>
            </a:r>
            <a:br>
              <a:rPr lang="ru-RU" sz="2000" b="1"/>
            </a:br>
            <a:r>
              <a:rPr lang="ru-RU" sz="2000" b="1"/>
              <a:t>     </a:t>
            </a:r>
            <a:r>
              <a:rPr lang="en-US" sz="20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ru-RU" sz="2000" b="1">
                <a:ea typeface="Arial Unicode MS" pitchFamily="34" charset="-128"/>
                <a:cs typeface="Arial Unicode MS" pitchFamily="34" charset="-128"/>
              </a:rPr>
              <a:t>АА</a:t>
            </a:r>
            <a:r>
              <a:rPr lang="ru-RU" sz="2000" b="1" baseline="-25000"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20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ru-RU" sz="2000" b="1">
                <a:ea typeface="Arial Unicode MS" pitchFamily="34" charset="-128"/>
                <a:cs typeface="Arial Unicode MS" pitchFamily="34" charset="-128"/>
              </a:rPr>
              <a:t>=8,  </a:t>
            </a:r>
            <a:r>
              <a:rPr lang="en-US" sz="20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ru-RU" sz="2000" b="1">
                <a:ea typeface="Arial Unicode MS" pitchFamily="34" charset="-128"/>
                <a:cs typeface="Arial Unicode MS" pitchFamily="34" charset="-128"/>
              </a:rPr>
              <a:t>АВ</a:t>
            </a:r>
            <a:r>
              <a:rPr lang="en-US" sz="20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ru-RU" sz="2000" b="1">
                <a:ea typeface="Arial Unicode MS" pitchFamily="34" charset="-128"/>
                <a:cs typeface="Arial Unicode MS" pitchFamily="34" charset="-128"/>
              </a:rPr>
              <a:t>=12</a:t>
            </a:r>
            <a:endParaRPr lang="en-US" sz="2000" b="1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271" name="Line 31"/>
          <p:cNvSpPr>
            <a:spLocks noChangeShapeType="1"/>
          </p:cNvSpPr>
          <p:nvPr/>
        </p:nvSpPr>
        <p:spPr bwMode="auto">
          <a:xfrm>
            <a:off x="7239000" y="121920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72" name="Line 32"/>
          <p:cNvSpPr>
            <a:spLocks noChangeShapeType="1"/>
          </p:cNvSpPr>
          <p:nvPr/>
        </p:nvSpPr>
        <p:spPr bwMode="auto">
          <a:xfrm>
            <a:off x="7924800" y="121920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73" name="Line 33"/>
          <p:cNvSpPr>
            <a:spLocks noChangeShapeType="1"/>
          </p:cNvSpPr>
          <p:nvPr/>
        </p:nvSpPr>
        <p:spPr bwMode="auto">
          <a:xfrm>
            <a:off x="8153400" y="91440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74" name="Line 34"/>
          <p:cNvSpPr>
            <a:spLocks noChangeShapeType="1"/>
          </p:cNvSpPr>
          <p:nvPr/>
        </p:nvSpPr>
        <p:spPr bwMode="auto">
          <a:xfrm>
            <a:off x="7391400" y="83820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75" name="Line 35"/>
          <p:cNvSpPr>
            <a:spLocks noChangeShapeType="1"/>
          </p:cNvSpPr>
          <p:nvPr/>
        </p:nvSpPr>
        <p:spPr bwMode="auto">
          <a:xfrm>
            <a:off x="6019800" y="21336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76" name="Line 36"/>
          <p:cNvSpPr>
            <a:spLocks noChangeShapeType="1"/>
          </p:cNvSpPr>
          <p:nvPr/>
        </p:nvSpPr>
        <p:spPr bwMode="auto">
          <a:xfrm>
            <a:off x="7010400" y="21336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77" name="Line 37"/>
          <p:cNvSpPr>
            <a:spLocks noChangeShapeType="1"/>
          </p:cNvSpPr>
          <p:nvPr/>
        </p:nvSpPr>
        <p:spPr bwMode="auto">
          <a:xfrm flipV="1">
            <a:off x="1905000" y="533400"/>
            <a:ext cx="3276600" cy="4191000"/>
          </a:xfrm>
          <a:prstGeom prst="line">
            <a:avLst/>
          </a:prstGeom>
          <a:noFill/>
          <a:ln w="76200">
            <a:solidFill>
              <a:srgbClr val="F62E67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78" name="Line 38"/>
          <p:cNvSpPr>
            <a:spLocks noChangeShapeType="1"/>
          </p:cNvSpPr>
          <p:nvPr/>
        </p:nvSpPr>
        <p:spPr bwMode="auto">
          <a:xfrm flipH="1">
            <a:off x="4572000" y="533400"/>
            <a:ext cx="609600" cy="4724400"/>
          </a:xfrm>
          <a:prstGeom prst="line">
            <a:avLst/>
          </a:prstGeom>
          <a:noFill/>
          <a:ln w="76200">
            <a:solidFill>
              <a:srgbClr val="3B19B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79" name="Line 39"/>
          <p:cNvSpPr>
            <a:spLocks noChangeShapeType="1"/>
          </p:cNvSpPr>
          <p:nvPr/>
        </p:nvSpPr>
        <p:spPr bwMode="auto">
          <a:xfrm>
            <a:off x="7696200" y="17526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80" name="Line 40"/>
          <p:cNvSpPr>
            <a:spLocks noChangeShapeType="1"/>
          </p:cNvSpPr>
          <p:nvPr/>
        </p:nvSpPr>
        <p:spPr bwMode="auto">
          <a:xfrm>
            <a:off x="4038600" y="1600200"/>
            <a:ext cx="1066800" cy="3124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9" grpId="0" animBg="1"/>
      <p:bldP spid="10260" grpId="0" animBg="1"/>
      <p:bldP spid="1026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smtClean="0">
                <a:latin typeface="Times New Roman" pitchFamily="18" charset="0"/>
              </a:rPr>
              <a:t>Разложение вектора по трем некомпланарным векторам</a:t>
            </a:r>
          </a:p>
        </p:txBody>
      </p:sp>
      <p:sp>
        <p:nvSpPr>
          <p:cNvPr id="41992" name="Rectangle 3"/>
          <p:cNvSpPr>
            <a:spLocks noGrp="1" noChangeArrowheads="1"/>
          </p:cNvSpPr>
          <p:nvPr>
            <p:ph idx="1"/>
          </p:nvPr>
        </p:nvSpPr>
        <p:spPr>
          <a:xfrm>
            <a:off x="971550" y="1600200"/>
            <a:ext cx="7704138" cy="4525963"/>
          </a:xfrm>
        </p:spPr>
        <p:txBody>
          <a:bodyPr>
            <a:normAutofit fontScale="70000" lnSpcReduction="20000"/>
          </a:bodyPr>
          <a:lstStyle/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sz="3000" i="1" dirty="0" smtClean="0">
                <a:latin typeface="Times New Roman" pitchFamily="18" charset="0"/>
              </a:rPr>
              <a:t>Если</a:t>
            </a:r>
            <a:r>
              <a:rPr lang="ru-RU" sz="2400" i="1" dirty="0" smtClean="0">
                <a:latin typeface="Times New Roman" pitchFamily="18" charset="0"/>
              </a:rPr>
              <a:t> вектор </a:t>
            </a:r>
            <a:r>
              <a:rPr lang="en-US" sz="2400" b="1" i="1" dirty="0" smtClean="0">
                <a:latin typeface="Times New Roman" pitchFamily="18" charset="0"/>
              </a:rPr>
              <a:t>p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</a:rPr>
              <a:t>представлен в виде</a:t>
            </a:r>
          </a:p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ru-RU" sz="2400" i="1" dirty="0" smtClean="0">
              <a:latin typeface="Times New Roman" pitchFamily="18" charset="0"/>
            </a:endParaRPr>
          </a:p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ru-RU" sz="2400" i="1" dirty="0" smtClean="0">
              <a:latin typeface="Times New Roman" pitchFamily="18" charset="0"/>
            </a:endParaRPr>
          </a:p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sz="2400" i="1" dirty="0" smtClean="0">
                <a:latin typeface="Times New Roman" pitchFamily="18" charset="0"/>
              </a:rPr>
              <a:t>где </a:t>
            </a:r>
            <a:r>
              <a:rPr lang="en-US" sz="2400" b="1" i="1" dirty="0" smtClean="0">
                <a:latin typeface="Times New Roman" pitchFamily="18" charset="0"/>
              </a:rPr>
              <a:t>x, y, z</a:t>
            </a:r>
            <a:r>
              <a:rPr lang="en-US" sz="2400" i="1" dirty="0" smtClean="0">
                <a:latin typeface="Times New Roman" pitchFamily="18" charset="0"/>
              </a:rPr>
              <a:t> – </a:t>
            </a:r>
            <a:r>
              <a:rPr lang="ru-RU" sz="2400" i="1" dirty="0" smtClean="0">
                <a:latin typeface="Times New Roman" pitchFamily="18" charset="0"/>
              </a:rPr>
              <a:t>некоторые числа, то говорят, что вектор</a:t>
            </a:r>
          </a:p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sz="2400" i="1" dirty="0" smtClean="0">
                <a:latin typeface="Times New Roman" pitchFamily="18" charset="0"/>
              </a:rPr>
              <a:t>       разложен по векторам	     ,       и      .</a:t>
            </a:r>
          </a:p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ru-RU" sz="2400" i="1" dirty="0" smtClean="0">
              <a:latin typeface="Times New Roman" pitchFamily="18" charset="0"/>
            </a:endParaRPr>
          </a:p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ru-RU" sz="2400" i="1" dirty="0" smtClean="0">
              <a:latin typeface="Times New Roman" pitchFamily="18" charset="0"/>
            </a:endParaRPr>
          </a:p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sz="2400" i="1" dirty="0" smtClean="0">
                <a:latin typeface="Times New Roman" pitchFamily="18" charset="0"/>
              </a:rPr>
              <a:t>Числа </a:t>
            </a:r>
            <a:r>
              <a:rPr lang="en-US" sz="2400" i="1" dirty="0" smtClean="0">
                <a:latin typeface="Times New Roman" pitchFamily="18" charset="0"/>
              </a:rPr>
              <a:t>x, y</a:t>
            </a:r>
            <a:r>
              <a:rPr lang="ru-RU" sz="2400" i="1" dirty="0" smtClean="0">
                <a:latin typeface="Times New Roman" pitchFamily="18" charset="0"/>
              </a:rPr>
              <a:t>, </a:t>
            </a:r>
            <a:r>
              <a:rPr lang="en-US" sz="2400" i="1" dirty="0" smtClean="0">
                <a:latin typeface="Times New Roman" pitchFamily="18" charset="0"/>
              </a:rPr>
              <a:t>z</a:t>
            </a:r>
            <a:r>
              <a:rPr lang="ru-RU" sz="2400" i="1" dirty="0" smtClean="0">
                <a:latin typeface="Times New Roman" pitchFamily="18" charset="0"/>
              </a:rPr>
              <a:t> называются коэффициентами разложения.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ru-RU" sz="2400" i="1" u="sng" dirty="0" smtClean="0">
              <a:latin typeface="Times New Roman" pitchFamily="18" charset="0"/>
            </a:endParaRPr>
          </a:p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sz="2400" b="1" i="1" u="sng" dirty="0" smtClean="0">
                <a:latin typeface="Times New Roman" pitchFamily="18" charset="0"/>
              </a:rPr>
              <a:t>Теорема</a:t>
            </a:r>
          </a:p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sz="2400" i="1" dirty="0" smtClean="0">
                <a:latin typeface="Times New Roman" pitchFamily="18" charset="0"/>
              </a:rPr>
              <a:t>Любой вектор можно разложить по трем данным некомпланарным векторам, причем коэффициенты разложения определяются единственным образом.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ru-RU" sz="2000" u="sng" dirty="0" smtClean="0">
              <a:solidFill>
                <a:schemeClr val="hlink"/>
              </a:solidFill>
              <a:latin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ru-RU" sz="2400" i="1" u="sng" dirty="0" smtClean="0">
                <a:solidFill>
                  <a:schemeClr val="hlink"/>
                </a:solidFill>
                <a:latin typeface="Times New Roman" pitchFamily="18" charset="0"/>
                <a:hlinkClick r:id="" action="ppaction://noaction"/>
              </a:rPr>
              <a:t>Доказательство</a:t>
            </a:r>
            <a:endParaRPr lang="ru-RU" sz="2400" i="1" u="sng" dirty="0" smtClean="0">
              <a:solidFill>
                <a:schemeClr val="hlink"/>
              </a:solidFill>
              <a:latin typeface="Times New Roman" pitchFamily="18" charset="0"/>
            </a:endParaRPr>
          </a:p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sz="2400" i="1" dirty="0" smtClean="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41986" name="Object 4"/>
          <p:cNvGraphicFramePr>
            <a:graphicFrameLocks noChangeAspect="1"/>
          </p:cNvGraphicFramePr>
          <p:nvPr/>
        </p:nvGraphicFramePr>
        <p:xfrm>
          <a:off x="1042988" y="1966913"/>
          <a:ext cx="2592387" cy="617537"/>
        </p:xfrm>
        <a:graphic>
          <a:graphicData uri="http://schemas.openxmlformats.org/presentationml/2006/ole">
            <p:oleObj spid="_x0000_s6146" name="Формула" r:id="rId3" imgW="1066680" imgH="253800" progId="Equation.3">
              <p:embed/>
            </p:oleObj>
          </a:graphicData>
        </a:graphic>
      </p:graphicFrame>
      <p:graphicFrame>
        <p:nvGraphicFramePr>
          <p:cNvPr id="41987" name="Object 7"/>
          <p:cNvGraphicFramePr>
            <a:graphicFrameLocks noChangeAspect="1"/>
          </p:cNvGraphicFramePr>
          <p:nvPr/>
        </p:nvGraphicFramePr>
        <p:xfrm>
          <a:off x="1042988" y="2852738"/>
          <a:ext cx="369887" cy="617537"/>
        </p:xfrm>
        <a:graphic>
          <a:graphicData uri="http://schemas.openxmlformats.org/presentationml/2006/ole">
            <p:oleObj spid="_x0000_s6147" name="Формула" r:id="rId4" imgW="152280" imgH="253800" progId="Equation.3">
              <p:embed/>
            </p:oleObj>
          </a:graphicData>
        </a:graphic>
      </p:graphicFrame>
      <p:graphicFrame>
        <p:nvGraphicFramePr>
          <p:cNvPr id="41988" name="Object 8"/>
          <p:cNvGraphicFramePr>
            <a:graphicFrameLocks noChangeAspect="1"/>
          </p:cNvGraphicFramePr>
          <p:nvPr/>
        </p:nvGraphicFramePr>
        <p:xfrm>
          <a:off x="4716463" y="2852738"/>
          <a:ext cx="309562" cy="555625"/>
        </p:xfrm>
        <a:graphic>
          <a:graphicData uri="http://schemas.openxmlformats.org/presentationml/2006/ole">
            <p:oleObj spid="_x0000_s6148" name="Формула" r:id="rId5" imgW="126720" imgH="228600" progId="Equation.3">
              <p:embed/>
            </p:oleObj>
          </a:graphicData>
        </a:graphic>
      </p:graphicFrame>
      <p:graphicFrame>
        <p:nvGraphicFramePr>
          <p:cNvPr id="41989" name="Object 9"/>
          <p:cNvGraphicFramePr>
            <a:graphicFrameLocks noChangeAspect="1"/>
          </p:cNvGraphicFramePr>
          <p:nvPr/>
        </p:nvGraphicFramePr>
        <p:xfrm>
          <a:off x="5292725" y="2852738"/>
          <a:ext cx="309563" cy="555625"/>
        </p:xfrm>
        <a:graphic>
          <a:graphicData uri="http://schemas.openxmlformats.org/presentationml/2006/ole">
            <p:oleObj spid="_x0000_s6149" name="Формула" r:id="rId6" imgW="126720" imgH="228600" progId="Equation.3">
              <p:embed/>
            </p:oleObj>
          </a:graphicData>
        </a:graphic>
      </p:graphicFrame>
      <p:graphicFrame>
        <p:nvGraphicFramePr>
          <p:cNvPr id="41990" name="Object 10"/>
          <p:cNvGraphicFramePr>
            <a:graphicFrameLocks noChangeAspect="1"/>
          </p:cNvGraphicFramePr>
          <p:nvPr/>
        </p:nvGraphicFramePr>
        <p:xfrm>
          <a:off x="6011863" y="2852738"/>
          <a:ext cx="277812" cy="555625"/>
        </p:xfrm>
        <a:graphic>
          <a:graphicData uri="http://schemas.openxmlformats.org/presentationml/2006/ole">
            <p:oleObj spid="_x0000_s6150" name="Формула" r:id="rId7" imgW="114120" imgH="228600" progId="Equation.3">
              <p:embed/>
            </p:oleObj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8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4000" dirty="0" smtClean="0">
                <a:latin typeface="Times New Roman" pitchFamily="18" charset="0"/>
              </a:rPr>
              <a:t>Доказательство теоремы</a:t>
            </a:r>
          </a:p>
        </p:txBody>
      </p:sp>
      <p:sp>
        <p:nvSpPr>
          <p:cNvPr id="38929" name="Line 5"/>
          <p:cNvSpPr>
            <a:spLocks noChangeShapeType="1"/>
          </p:cNvSpPr>
          <p:nvPr/>
        </p:nvSpPr>
        <p:spPr bwMode="auto">
          <a:xfrm flipV="1">
            <a:off x="1836738" y="1700213"/>
            <a:ext cx="1584325" cy="14414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30" name="Line 6"/>
          <p:cNvSpPr>
            <a:spLocks noChangeShapeType="1"/>
          </p:cNvSpPr>
          <p:nvPr/>
        </p:nvSpPr>
        <p:spPr bwMode="auto">
          <a:xfrm flipV="1">
            <a:off x="1836738" y="1628775"/>
            <a:ext cx="287337" cy="863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31" name="Line 7"/>
          <p:cNvSpPr>
            <a:spLocks noChangeShapeType="1"/>
          </p:cNvSpPr>
          <p:nvPr/>
        </p:nvSpPr>
        <p:spPr bwMode="auto">
          <a:xfrm>
            <a:off x="2628900" y="2997200"/>
            <a:ext cx="5032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38914" name="Object 8"/>
          <p:cNvGraphicFramePr>
            <a:graphicFrameLocks noChangeAspect="1"/>
          </p:cNvGraphicFramePr>
          <p:nvPr/>
        </p:nvGraphicFramePr>
        <p:xfrm>
          <a:off x="2700338" y="2492375"/>
          <a:ext cx="338137" cy="504825"/>
        </p:xfrm>
        <a:graphic>
          <a:graphicData uri="http://schemas.openxmlformats.org/presentationml/2006/ole">
            <p:oleObj spid="_x0000_s3074" name="Формула" r:id="rId3" imgW="126720" imgH="228600" progId="Equation.3">
              <p:embed/>
            </p:oleObj>
          </a:graphicData>
        </a:graphic>
      </p:graphicFrame>
      <p:graphicFrame>
        <p:nvGraphicFramePr>
          <p:cNvPr id="38915" name="Object 9"/>
          <p:cNvGraphicFramePr>
            <a:graphicFrameLocks noChangeAspect="1"/>
          </p:cNvGraphicFramePr>
          <p:nvPr/>
        </p:nvGraphicFramePr>
        <p:xfrm>
          <a:off x="1547664" y="1700808"/>
          <a:ext cx="338137" cy="504825"/>
        </p:xfrm>
        <a:graphic>
          <a:graphicData uri="http://schemas.openxmlformats.org/presentationml/2006/ole">
            <p:oleObj spid="_x0000_s3075" name="Формула" r:id="rId4" imgW="126720" imgH="228600" progId="Equation.3">
              <p:embed/>
            </p:oleObj>
          </a:graphicData>
        </a:graphic>
      </p:graphicFrame>
      <p:graphicFrame>
        <p:nvGraphicFramePr>
          <p:cNvPr id="38916" name="Object 10"/>
          <p:cNvGraphicFramePr>
            <a:graphicFrameLocks noChangeAspect="1"/>
          </p:cNvGraphicFramePr>
          <p:nvPr/>
        </p:nvGraphicFramePr>
        <p:xfrm>
          <a:off x="2452688" y="1744663"/>
          <a:ext cx="403225" cy="561975"/>
        </p:xfrm>
        <a:graphic>
          <a:graphicData uri="http://schemas.openxmlformats.org/presentationml/2006/ole">
            <p:oleObj spid="_x0000_s3076" name="Формула" r:id="rId5" imgW="152280" imgH="253800" progId="Equation.3">
              <p:embed/>
            </p:oleObj>
          </a:graphicData>
        </a:graphic>
      </p:graphicFrame>
      <p:sp>
        <p:nvSpPr>
          <p:cNvPr id="38932" name="Line 11"/>
          <p:cNvSpPr>
            <a:spLocks noChangeShapeType="1"/>
          </p:cNvSpPr>
          <p:nvPr/>
        </p:nvSpPr>
        <p:spPr bwMode="auto">
          <a:xfrm>
            <a:off x="1476375" y="5157788"/>
            <a:ext cx="21605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33" name="Line 12"/>
          <p:cNvSpPr>
            <a:spLocks noChangeShapeType="1"/>
          </p:cNvSpPr>
          <p:nvPr/>
        </p:nvSpPr>
        <p:spPr bwMode="auto">
          <a:xfrm flipV="1">
            <a:off x="1476375" y="4294188"/>
            <a:ext cx="287338" cy="863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34" name="Line 13"/>
          <p:cNvSpPr>
            <a:spLocks noChangeShapeType="1"/>
          </p:cNvSpPr>
          <p:nvPr/>
        </p:nvSpPr>
        <p:spPr bwMode="auto">
          <a:xfrm>
            <a:off x="1476375" y="5157788"/>
            <a:ext cx="5032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35" name="Line 14"/>
          <p:cNvSpPr>
            <a:spLocks noChangeShapeType="1"/>
          </p:cNvSpPr>
          <p:nvPr/>
        </p:nvSpPr>
        <p:spPr bwMode="auto">
          <a:xfrm flipV="1">
            <a:off x="1476375" y="3717925"/>
            <a:ext cx="1584325" cy="14414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36" name="Line 15"/>
          <p:cNvSpPr>
            <a:spLocks noChangeShapeType="1"/>
          </p:cNvSpPr>
          <p:nvPr/>
        </p:nvSpPr>
        <p:spPr bwMode="auto">
          <a:xfrm flipV="1">
            <a:off x="2628900" y="3717925"/>
            <a:ext cx="431800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38917" name="Object 16"/>
          <p:cNvGraphicFramePr>
            <a:graphicFrameLocks noChangeAspect="1"/>
          </p:cNvGraphicFramePr>
          <p:nvPr/>
        </p:nvGraphicFramePr>
        <p:xfrm>
          <a:off x="1547813" y="5157788"/>
          <a:ext cx="338137" cy="504825"/>
        </p:xfrm>
        <a:graphic>
          <a:graphicData uri="http://schemas.openxmlformats.org/presentationml/2006/ole">
            <p:oleObj spid="_x0000_s3077" name="Формула" r:id="rId6" imgW="126720" imgH="228600" progId="Equation.3">
              <p:embed/>
            </p:oleObj>
          </a:graphicData>
        </a:graphic>
      </p:graphicFrame>
      <p:graphicFrame>
        <p:nvGraphicFramePr>
          <p:cNvPr id="38918" name="Object 17"/>
          <p:cNvGraphicFramePr>
            <a:graphicFrameLocks noChangeAspect="1"/>
          </p:cNvGraphicFramePr>
          <p:nvPr/>
        </p:nvGraphicFramePr>
        <p:xfrm>
          <a:off x="2052638" y="3860800"/>
          <a:ext cx="403225" cy="561975"/>
        </p:xfrm>
        <a:graphic>
          <a:graphicData uri="http://schemas.openxmlformats.org/presentationml/2006/ole">
            <p:oleObj spid="_x0000_s3078" name="Формула" r:id="rId7" imgW="152280" imgH="253800" progId="Equation.3">
              <p:embed/>
            </p:oleObj>
          </a:graphicData>
        </a:graphic>
      </p:graphicFrame>
      <p:graphicFrame>
        <p:nvGraphicFramePr>
          <p:cNvPr id="38919" name="Object 18"/>
          <p:cNvGraphicFramePr>
            <a:graphicFrameLocks noChangeAspect="1"/>
          </p:cNvGraphicFramePr>
          <p:nvPr/>
        </p:nvGraphicFramePr>
        <p:xfrm>
          <a:off x="1260475" y="4437063"/>
          <a:ext cx="338138" cy="504825"/>
        </p:xfrm>
        <a:graphic>
          <a:graphicData uri="http://schemas.openxmlformats.org/presentationml/2006/ole">
            <p:oleObj spid="_x0000_s3079" name="Формула" r:id="rId8" imgW="126720" imgH="228600" progId="Equation.3">
              <p:embed/>
            </p:oleObj>
          </a:graphicData>
        </a:graphic>
      </p:graphicFrame>
      <p:sp>
        <p:nvSpPr>
          <p:cNvPr id="38937" name="Text Box 19"/>
          <p:cNvSpPr txBox="1">
            <a:spLocks noChangeArrowheads="1"/>
          </p:cNvSpPr>
          <p:nvPr/>
        </p:nvSpPr>
        <p:spPr bwMode="auto">
          <a:xfrm>
            <a:off x="1189038" y="5013325"/>
            <a:ext cx="28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O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38938" name="Text Box 20"/>
          <p:cNvSpPr txBox="1">
            <a:spLocks noChangeArrowheads="1"/>
          </p:cNvSpPr>
          <p:nvPr/>
        </p:nvSpPr>
        <p:spPr bwMode="auto">
          <a:xfrm>
            <a:off x="1836738" y="5157788"/>
            <a:ext cx="28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A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38939" name="Text Box 21"/>
          <p:cNvSpPr txBox="1">
            <a:spLocks noChangeArrowheads="1"/>
          </p:cNvSpPr>
          <p:nvPr/>
        </p:nvSpPr>
        <p:spPr bwMode="auto">
          <a:xfrm>
            <a:off x="2484438" y="5157788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A</a:t>
            </a:r>
            <a:r>
              <a:rPr lang="en-US" sz="2000" i="1" baseline="-25000">
                <a:latin typeface="Times New Roman" pitchFamily="18" charset="0"/>
              </a:rPr>
              <a:t>1</a:t>
            </a:r>
            <a:endParaRPr lang="ru-RU" sz="2000" i="1" baseline="-25000">
              <a:latin typeface="Times New Roman" pitchFamily="18" charset="0"/>
            </a:endParaRPr>
          </a:p>
        </p:txBody>
      </p:sp>
      <p:sp>
        <p:nvSpPr>
          <p:cNvPr id="38940" name="Text Box 22"/>
          <p:cNvSpPr txBox="1">
            <a:spLocks noChangeArrowheads="1"/>
          </p:cNvSpPr>
          <p:nvPr/>
        </p:nvSpPr>
        <p:spPr bwMode="auto">
          <a:xfrm>
            <a:off x="1620838" y="3933825"/>
            <a:ext cx="28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B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38941" name="Text Box 23"/>
          <p:cNvSpPr txBox="1">
            <a:spLocks noChangeArrowheads="1"/>
          </p:cNvSpPr>
          <p:nvPr/>
        </p:nvSpPr>
        <p:spPr bwMode="auto">
          <a:xfrm>
            <a:off x="3060700" y="3429000"/>
            <a:ext cx="287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P</a:t>
            </a:r>
            <a:endParaRPr lang="ru-RU" sz="2000" i="1">
              <a:latin typeface="Times New Roman" pitchFamily="18" charset="0"/>
            </a:endParaRPr>
          </a:p>
        </p:txBody>
      </p:sp>
      <p:graphicFrame>
        <p:nvGraphicFramePr>
          <p:cNvPr id="38920" name="Object 31"/>
          <p:cNvGraphicFramePr>
            <a:graphicFrameLocks noChangeAspect="1"/>
          </p:cNvGraphicFramePr>
          <p:nvPr/>
        </p:nvGraphicFramePr>
        <p:xfrm>
          <a:off x="4499992" y="1268760"/>
          <a:ext cx="2763837" cy="2349500"/>
        </p:xfrm>
        <a:graphic>
          <a:graphicData uri="http://schemas.openxmlformats.org/presentationml/2006/ole">
            <p:oleObj spid="_x0000_s3080" name="Формула" r:id="rId9" imgW="1447560" imgH="1244520" progId="Equation.3">
              <p:embed/>
            </p:oleObj>
          </a:graphicData>
        </a:graphic>
      </p:graphicFrame>
      <p:graphicFrame>
        <p:nvGraphicFramePr>
          <p:cNvPr id="38921" name="Object 34"/>
          <p:cNvGraphicFramePr>
            <a:graphicFrameLocks noChangeAspect="1"/>
          </p:cNvGraphicFramePr>
          <p:nvPr/>
        </p:nvGraphicFramePr>
        <p:xfrm>
          <a:off x="5508625" y="3573463"/>
          <a:ext cx="327025" cy="544512"/>
        </p:xfrm>
        <a:graphic>
          <a:graphicData uri="http://schemas.openxmlformats.org/presentationml/2006/ole">
            <p:oleObj spid="_x0000_s3081" name="Формула" r:id="rId10" imgW="152280" imgH="253800" progId="Equation.3">
              <p:embed/>
            </p:oleObj>
          </a:graphicData>
        </a:graphic>
      </p:graphicFrame>
      <p:sp>
        <p:nvSpPr>
          <p:cNvPr id="38942" name="Text Box 35"/>
          <p:cNvSpPr txBox="1">
            <a:spLocks noChangeArrowheads="1"/>
          </p:cNvSpPr>
          <p:nvPr/>
        </p:nvSpPr>
        <p:spPr bwMode="auto">
          <a:xfrm>
            <a:off x="4427538" y="3284538"/>
            <a:ext cx="3455987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endParaRPr lang="ru-RU" sz="2000" i="1" u="sng">
              <a:latin typeface="Times New Roman" pitchFamily="18" charset="0"/>
            </a:endParaRPr>
          </a:p>
          <a:p>
            <a:pPr>
              <a:lnSpc>
                <a:spcPct val="120000"/>
              </a:lnSpc>
              <a:spcBef>
                <a:spcPct val="10000"/>
              </a:spcBef>
              <a:buFontTx/>
              <a:buAutoNum type="arabicParenR"/>
            </a:pPr>
            <a:r>
              <a:rPr lang="ru-RU" sz="2000" i="1">
                <a:latin typeface="Times New Roman" pitchFamily="18" charset="0"/>
              </a:rPr>
              <a:t>Пусть       коллинеарен      .</a:t>
            </a: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ru-RU" sz="2000" i="1">
                <a:latin typeface="Times New Roman" pitchFamily="18" charset="0"/>
              </a:rPr>
              <a:t>Тогда                 , где </a:t>
            </a:r>
            <a:r>
              <a:rPr lang="en-US" sz="2000" i="1">
                <a:latin typeface="Times New Roman" pitchFamily="18" charset="0"/>
              </a:rPr>
              <a:t>y</a:t>
            </a:r>
            <a:r>
              <a:rPr lang="ru-RU" sz="2000" i="1">
                <a:latin typeface="Times New Roman" pitchFamily="18" charset="0"/>
              </a:rPr>
              <a:t> – некоторое число. Следовательно, </a:t>
            </a:r>
          </a:p>
          <a:p>
            <a:pPr>
              <a:lnSpc>
                <a:spcPct val="120000"/>
              </a:lnSpc>
              <a:spcBef>
                <a:spcPct val="10000"/>
              </a:spcBef>
            </a:pPr>
            <a:endParaRPr lang="ru-RU" sz="2000" i="1">
              <a:latin typeface="Times New Roman" pitchFamily="18" charset="0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ru-RU" sz="2000" i="1">
                <a:latin typeface="Times New Roman" pitchFamily="18" charset="0"/>
              </a:rPr>
              <a:t>т.е.        разложен по векторам       и       .</a:t>
            </a:r>
          </a:p>
        </p:txBody>
      </p:sp>
      <p:graphicFrame>
        <p:nvGraphicFramePr>
          <p:cNvPr id="38922" name="Object 36"/>
          <p:cNvGraphicFramePr>
            <a:graphicFrameLocks noChangeAspect="1"/>
          </p:cNvGraphicFramePr>
          <p:nvPr/>
        </p:nvGraphicFramePr>
        <p:xfrm>
          <a:off x="7308850" y="3573463"/>
          <a:ext cx="273050" cy="488950"/>
        </p:xfrm>
        <a:graphic>
          <a:graphicData uri="http://schemas.openxmlformats.org/presentationml/2006/ole">
            <p:oleObj spid="_x0000_s3082" name="Формула" r:id="rId11" imgW="126720" imgH="228600" progId="Equation.3">
              <p:embed/>
            </p:oleObj>
          </a:graphicData>
        </a:graphic>
      </p:graphicFrame>
      <p:graphicFrame>
        <p:nvGraphicFramePr>
          <p:cNvPr id="38923" name="Object 37"/>
          <p:cNvGraphicFramePr>
            <a:graphicFrameLocks noChangeAspect="1"/>
          </p:cNvGraphicFramePr>
          <p:nvPr/>
        </p:nvGraphicFramePr>
        <p:xfrm>
          <a:off x="5219700" y="3933825"/>
          <a:ext cx="1008063" cy="544513"/>
        </p:xfrm>
        <a:graphic>
          <a:graphicData uri="http://schemas.openxmlformats.org/presentationml/2006/ole">
            <p:oleObj spid="_x0000_s3083" name="Формула" r:id="rId12" imgW="469800" imgH="253800" progId="Equation.3">
              <p:embed/>
            </p:oleObj>
          </a:graphicData>
        </a:graphic>
      </p:graphicFrame>
      <p:graphicFrame>
        <p:nvGraphicFramePr>
          <p:cNvPr id="38924" name="Object 38"/>
          <p:cNvGraphicFramePr>
            <a:graphicFrameLocks noChangeAspect="1"/>
          </p:cNvGraphicFramePr>
          <p:nvPr/>
        </p:nvGraphicFramePr>
        <p:xfrm>
          <a:off x="4427538" y="5084763"/>
          <a:ext cx="1933575" cy="544512"/>
        </p:xfrm>
        <a:graphic>
          <a:graphicData uri="http://schemas.openxmlformats.org/presentationml/2006/ole">
            <p:oleObj spid="_x0000_s3084" name="Формула" r:id="rId13" imgW="901440" imgH="253800" progId="Equation.3">
              <p:embed/>
            </p:oleObj>
          </a:graphicData>
        </a:graphic>
      </p:graphicFrame>
      <p:graphicFrame>
        <p:nvGraphicFramePr>
          <p:cNvPr id="38925" name="Object 39"/>
          <p:cNvGraphicFramePr>
            <a:graphicFrameLocks noChangeAspect="1"/>
          </p:cNvGraphicFramePr>
          <p:nvPr/>
        </p:nvGraphicFramePr>
        <p:xfrm>
          <a:off x="5076825" y="5445125"/>
          <a:ext cx="327025" cy="544513"/>
        </p:xfrm>
        <a:graphic>
          <a:graphicData uri="http://schemas.openxmlformats.org/presentationml/2006/ole">
            <p:oleObj spid="_x0000_s3085" name="Формула" r:id="rId14" imgW="152280" imgH="253800" progId="Equation.3">
              <p:embed/>
            </p:oleObj>
          </a:graphicData>
        </a:graphic>
      </p:graphicFrame>
      <p:graphicFrame>
        <p:nvGraphicFramePr>
          <p:cNvPr id="38926" name="Object 40"/>
          <p:cNvGraphicFramePr>
            <a:graphicFrameLocks noChangeAspect="1"/>
          </p:cNvGraphicFramePr>
          <p:nvPr/>
        </p:nvGraphicFramePr>
        <p:xfrm>
          <a:off x="5678488" y="5832475"/>
          <a:ext cx="271462" cy="490538"/>
        </p:xfrm>
        <a:graphic>
          <a:graphicData uri="http://schemas.openxmlformats.org/presentationml/2006/ole">
            <p:oleObj spid="_x0000_s3086" name="Формула" r:id="rId15" imgW="126720" imgH="228600" progId="Equation.3">
              <p:embed/>
            </p:oleObj>
          </a:graphicData>
        </a:graphic>
      </p:graphicFrame>
      <p:graphicFrame>
        <p:nvGraphicFramePr>
          <p:cNvPr id="38927" name="Object 41"/>
          <p:cNvGraphicFramePr>
            <a:graphicFrameLocks noChangeAspect="1"/>
          </p:cNvGraphicFramePr>
          <p:nvPr/>
        </p:nvGraphicFramePr>
        <p:xfrm>
          <a:off x="6254750" y="5832475"/>
          <a:ext cx="273050" cy="490538"/>
        </p:xfrm>
        <a:graphic>
          <a:graphicData uri="http://schemas.openxmlformats.org/presentationml/2006/ole">
            <p:oleObj spid="_x0000_s3087" name="Формула" r:id="rId16" imgW="126720" imgH="228600" progId="Equation.3">
              <p:embed/>
            </p:oleObj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Times New Roman" pitchFamily="18" charset="0"/>
              </a:rPr>
              <a:t>Доказательство теоремы</a:t>
            </a:r>
          </a:p>
        </p:txBody>
      </p:sp>
      <p:graphicFrame>
        <p:nvGraphicFramePr>
          <p:cNvPr id="43010" name="Object 14"/>
          <p:cNvGraphicFramePr>
            <a:graphicFrameLocks noChangeAspect="1"/>
          </p:cNvGraphicFramePr>
          <p:nvPr/>
        </p:nvGraphicFramePr>
        <p:xfrm>
          <a:off x="5503863" y="2889250"/>
          <a:ext cx="223837" cy="423863"/>
        </p:xfrm>
        <a:graphic>
          <a:graphicData uri="http://schemas.openxmlformats.org/presentationml/2006/ole">
            <p:oleObj spid="_x0000_s8194" name="Формула" r:id="rId3" imgW="114120" imgH="215640" progId="Equation.3">
              <p:embed/>
            </p:oleObj>
          </a:graphicData>
        </a:graphic>
      </p:graphicFrame>
      <p:graphicFrame>
        <p:nvGraphicFramePr>
          <p:cNvPr id="43011" name="Object 15"/>
          <p:cNvGraphicFramePr>
            <a:graphicFrameLocks noChangeAspect="1"/>
          </p:cNvGraphicFramePr>
          <p:nvPr/>
        </p:nvGraphicFramePr>
        <p:xfrm>
          <a:off x="4932363" y="1341438"/>
          <a:ext cx="1944687" cy="1676400"/>
        </p:xfrm>
        <a:graphic>
          <a:graphicData uri="http://schemas.openxmlformats.org/presentationml/2006/ole">
            <p:oleObj spid="_x0000_s8195" name="Формула" r:id="rId4" imgW="1054080" imgH="888840" progId="Equation.3">
              <p:embed/>
            </p:oleObj>
          </a:graphicData>
        </a:graphic>
      </p:graphicFrame>
      <p:graphicFrame>
        <p:nvGraphicFramePr>
          <p:cNvPr id="43012" name="Object 0"/>
          <p:cNvGraphicFramePr>
            <a:graphicFrameLocks noChangeAspect="1"/>
          </p:cNvGraphicFramePr>
          <p:nvPr/>
        </p:nvGraphicFramePr>
        <p:xfrm>
          <a:off x="971550" y="2852738"/>
          <a:ext cx="5565775" cy="3843337"/>
        </p:xfrm>
        <a:graphic>
          <a:graphicData uri="http://schemas.openxmlformats.org/presentationml/2006/ole">
            <p:oleObj spid="_x0000_s8196" name="Формула" r:id="rId5" imgW="2793960" imgH="2019240" progId="Equation.3">
              <p:embed/>
            </p:oleObj>
          </a:graphicData>
        </a:graphic>
      </p:graphicFrame>
      <p:sp>
        <p:nvSpPr>
          <p:cNvPr id="43019" name="AutoShape 0"/>
          <p:cNvSpPr>
            <a:spLocks noChangeArrowheads="1"/>
          </p:cNvSpPr>
          <p:nvPr/>
        </p:nvSpPr>
        <p:spPr bwMode="auto">
          <a:xfrm>
            <a:off x="2122488" y="1771650"/>
            <a:ext cx="2016125" cy="792163"/>
          </a:xfrm>
          <a:prstGeom prst="parallelogram">
            <a:avLst>
              <a:gd name="adj" fmla="val 63627"/>
            </a:avLst>
          </a:prstGeom>
          <a:solidFill>
            <a:schemeClr val="hlink">
              <a:alpha val="3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20" name="Line 1"/>
          <p:cNvSpPr>
            <a:spLocks noChangeShapeType="1"/>
          </p:cNvSpPr>
          <p:nvPr/>
        </p:nvSpPr>
        <p:spPr bwMode="auto">
          <a:xfrm>
            <a:off x="2122488" y="2563813"/>
            <a:ext cx="12239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3021" name="Line 2"/>
          <p:cNvSpPr>
            <a:spLocks noChangeShapeType="1"/>
          </p:cNvSpPr>
          <p:nvPr/>
        </p:nvSpPr>
        <p:spPr bwMode="auto">
          <a:xfrm>
            <a:off x="2122488" y="2563813"/>
            <a:ext cx="719137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3022" name="Line 3"/>
          <p:cNvSpPr>
            <a:spLocks noChangeShapeType="1"/>
          </p:cNvSpPr>
          <p:nvPr/>
        </p:nvSpPr>
        <p:spPr bwMode="auto">
          <a:xfrm flipH="1" flipV="1">
            <a:off x="1401763" y="1700213"/>
            <a:ext cx="720725" cy="86360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3023" name="Line 4"/>
          <p:cNvSpPr>
            <a:spLocks noChangeShapeType="1"/>
          </p:cNvSpPr>
          <p:nvPr/>
        </p:nvSpPr>
        <p:spPr bwMode="auto">
          <a:xfrm flipV="1">
            <a:off x="2122488" y="1412875"/>
            <a:ext cx="287337" cy="1150938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3024" name="Line 5"/>
          <p:cNvSpPr>
            <a:spLocks noChangeShapeType="1"/>
          </p:cNvSpPr>
          <p:nvPr/>
        </p:nvSpPr>
        <p:spPr bwMode="auto">
          <a:xfrm flipV="1">
            <a:off x="2122488" y="2203450"/>
            <a:ext cx="215900" cy="360363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3025" name="Line 6"/>
          <p:cNvSpPr>
            <a:spLocks noChangeShapeType="1"/>
          </p:cNvSpPr>
          <p:nvPr/>
        </p:nvSpPr>
        <p:spPr bwMode="auto">
          <a:xfrm flipV="1">
            <a:off x="2841625" y="2203450"/>
            <a:ext cx="2159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3026" name="Line 7"/>
          <p:cNvSpPr>
            <a:spLocks noChangeShapeType="1"/>
          </p:cNvSpPr>
          <p:nvPr/>
        </p:nvSpPr>
        <p:spPr bwMode="auto">
          <a:xfrm flipH="1" flipV="1">
            <a:off x="2409825" y="1412875"/>
            <a:ext cx="647700" cy="7905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3027" name="Line 8"/>
          <p:cNvSpPr>
            <a:spLocks noChangeShapeType="1"/>
          </p:cNvSpPr>
          <p:nvPr/>
        </p:nvSpPr>
        <p:spPr bwMode="auto">
          <a:xfrm>
            <a:off x="3057525" y="2203450"/>
            <a:ext cx="288925" cy="360363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3028" name="Line 9"/>
          <p:cNvSpPr>
            <a:spLocks noChangeShapeType="1"/>
          </p:cNvSpPr>
          <p:nvPr/>
        </p:nvSpPr>
        <p:spPr bwMode="auto">
          <a:xfrm>
            <a:off x="3346450" y="2563813"/>
            <a:ext cx="215900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3029" name="Text Box 10"/>
          <p:cNvSpPr txBox="1">
            <a:spLocks noChangeArrowheads="1"/>
          </p:cNvSpPr>
          <p:nvPr/>
        </p:nvSpPr>
        <p:spPr bwMode="auto">
          <a:xfrm>
            <a:off x="1258888" y="1339850"/>
            <a:ext cx="28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1">
                <a:latin typeface="Times New Roman" pitchFamily="18" charset="0"/>
              </a:rPr>
              <a:t>С</a:t>
            </a:r>
          </a:p>
        </p:txBody>
      </p:sp>
      <p:sp>
        <p:nvSpPr>
          <p:cNvPr id="43030" name="Text Box 11"/>
          <p:cNvSpPr txBox="1">
            <a:spLocks noChangeArrowheads="1"/>
          </p:cNvSpPr>
          <p:nvPr/>
        </p:nvSpPr>
        <p:spPr bwMode="auto">
          <a:xfrm>
            <a:off x="1835150" y="2492375"/>
            <a:ext cx="287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O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43031" name="Text Box 12"/>
          <p:cNvSpPr txBox="1">
            <a:spLocks noChangeArrowheads="1"/>
          </p:cNvSpPr>
          <p:nvPr/>
        </p:nvSpPr>
        <p:spPr bwMode="auto">
          <a:xfrm>
            <a:off x="3130550" y="2563813"/>
            <a:ext cx="287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A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43032" name="Text Box 13"/>
          <p:cNvSpPr txBox="1">
            <a:spLocks noChangeArrowheads="1"/>
          </p:cNvSpPr>
          <p:nvPr/>
        </p:nvSpPr>
        <p:spPr bwMode="auto">
          <a:xfrm>
            <a:off x="2338388" y="1555750"/>
            <a:ext cx="28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B</a:t>
            </a:r>
            <a:endParaRPr lang="ru-RU" sz="2000" i="1">
              <a:latin typeface="Times New Roman" pitchFamily="18" charset="0"/>
            </a:endParaRPr>
          </a:p>
        </p:txBody>
      </p:sp>
      <p:graphicFrame>
        <p:nvGraphicFramePr>
          <p:cNvPr id="43013" name="Object 14"/>
          <p:cNvGraphicFramePr>
            <a:graphicFrameLocks noChangeAspect="1"/>
          </p:cNvGraphicFramePr>
          <p:nvPr/>
        </p:nvGraphicFramePr>
        <p:xfrm>
          <a:off x="1403350" y="1916113"/>
          <a:ext cx="304800" cy="504825"/>
        </p:xfrm>
        <a:graphic>
          <a:graphicData uri="http://schemas.openxmlformats.org/presentationml/2006/ole">
            <p:oleObj spid="_x0000_s8197" name="Формула" r:id="rId6" imgW="114120" imgH="228600" progId="Equation.3">
              <p:embed/>
            </p:oleObj>
          </a:graphicData>
        </a:graphic>
      </p:graphicFrame>
      <p:graphicFrame>
        <p:nvGraphicFramePr>
          <p:cNvPr id="43014" name="Object 15"/>
          <p:cNvGraphicFramePr>
            <a:graphicFrameLocks noChangeAspect="1"/>
          </p:cNvGraphicFramePr>
          <p:nvPr/>
        </p:nvGraphicFramePr>
        <p:xfrm>
          <a:off x="1976438" y="1484313"/>
          <a:ext cx="406400" cy="560387"/>
        </p:xfrm>
        <a:graphic>
          <a:graphicData uri="http://schemas.openxmlformats.org/presentationml/2006/ole">
            <p:oleObj spid="_x0000_s8198" name="Формула" r:id="rId7" imgW="152280" imgH="253800" progId="Equation.3">
              <p:embed/>
            </p:oleObj>
          </a:graphicData>
        </a:graphic>
      </p:graphicFrame>
      <p:graphicFrame>
        <p:nvGraphicFramePr>
          <p:cNvPr id="43015" name="Object 16"/>
          <p:cNvGraphicFramePr>
            <a:graphicFrameLocks noChangeAspect="1"/>
          </p:cNvGraphicFramePr>
          <p:nvPr/>
        </p:nvGraphicFramePr>
        <p:xfrm>
          <a:off x="1976438" y="1987550"/>
          <a:ext cx="338137" cy="504825"/>
        </p:xfrm>
        <a:graphic>
          <a:graphicData uri="http://schemas.openxmlformats.org/presentationml/2006/ole">
            <p:oleObj spid="_x0000_s8199" name="Формула" r:id="rId8" imgW="126720" imgH="228600" progId="Equation.3">
              <p:embed/>
            </p:oleObj>
          </a:graphicData>
        </a:graphic>
      </p:graphicFrame>
      <p:graphicFrame>
        <p:nvGraphicFramePr>
          <p:cNvPr id="43016" name="Object 17"/>
          <p:cNvGraphicFramePr>
            <a:graphicFrameLocks noChangeAspect="1"/>
          </p:cNvGraphicFramePr>
          <p:nvPr/>
        </p:nvGraphicFramePr>
        <p:xfrm>
          <a:off x="2843213" y="2492375"/>
          <a:ext cx="338137" cy="504825"/>
        </p:xfrm>
        <a:graphic>
          <a:graphicData uri="http://schemas.openxmlformats.org/presentationml/2006/ole">
            <p:oleObj spid="_x0000_s8200" name="Формула" r:id="rId9" imgW="126720" imgH="228600" progId="Equation.3">
              <p:embed/>
            </p:oleObj>
          </a:graphicData>
        </a:graphic>
      </p:graphicFrame>
      <p:sp>
        <p:nvSpPr>
          <p:cNvPr id="43033" name="Text Box 18"/>
          <p:cNvSpPr txBox="1">
            <a:spLocks noChangeArrowheads="1"/>
          </p:cNvSpPr>
          <p:nvPr/>
        </p:nvSpPr>
        <p:spPr bwMode="auto">
          <a:xfrm>
            <a:off x="2987675" y="1916113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P</a:t>
            </a:r>
            <a:r>
              <a:rPr lang="en-US" sz="2000" i="1" baseline="-25000">
                <a:latin typeface="Times New Roman" pitchFamily="18" charset="0"/>
              </a:rPr>
              <a:t>1</a:t>
            </a:r>
            <a:endParaRPr lang="ru-RU" sz="2000" i="1" baseline="-25000">
              <a:latin typeface="Times New Roman" pitchFamily="18" charset="0"/>
            </a:endParaRPr>
          </a:p>
        </p:txBody>
      </p:sp>
      <p:sp>
        <p:nvSpPr>
          <p:cNvPr id="43034" name="Text Box 19"/>
          <p:cNvSpPr txBox="1">
            <a:spLocks noChangeArrowheads="1"/>
          </p:cNvSpPr>
          <p:nvPr/>
        </p:nvSpPr>
        <p:spPr bwMode="auto">
          <a:xfrm>
            <a:off x="2552700" y="2132013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P</a:t>
            </a:r>
            <a:r>
              <a:rPr lang="en-US" sz="2000" i="1" baseline="-25000">
                <a:latin typeface="Times New Roman" pitchFamily="18" charset="0"/>
              </a:rPr>
              <a:t>2</a:t>
            </a:r>
            <a:endParaRPr lang="ru-RU" sz="2000" i="1" baseline="-25000">
              <a:latin typeface="Times New Roman" pitchFamily="18" charset="0"/>
            </a:endParaRPr>
          </a:p>
        </p:txBody>
      </p:sp>
      <p:sp>
        <p:nvSpPr>
          <p:cNvPr id="43035" name="Text Box 20"/>
          <p:cNvSpPr txBox="1">
            <a:spLocks noChangeArrowheads="1"/>
          </p:cNvSpPr>
          <p:nvPr/>
        </p:nvSpPr>
        <p:spPr bwMode="auto">
          <a:xfrm>
            <a:off x="2409825" y="1123950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P</a:t>
            </a:r>
            <a:endParaRPr lang="ru-RU" sz="2000" i="1" baseline="-25000"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600" u="sng" smtClean="0">
                <a:latin typeface="Times New Roman" pitchFamily="18" charset="0"/>
              </a:rPr>
              <a:t>Вектор, проведенный в центроид треугольника,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060575"/>
            <a:ext cx="7200900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2400" b="1" i="1" smtClean="0">
                <a:latin typeface="Times New Roman" pitchFamily="18" charset="0"/>
              </a:rPr>
              <a:t>Центроид</a:t>
            </a:r>
            <a:r>
              <a:rPr lang="ru-RU" sz="2400" i="1" smtClean="0">
                <a:latin typeface="Times New Roman" pitchFamily="18" charset="0"/>
              </a:rPr>
              <a:t> – точка пересечения медиан треугольника.</a:t>
            </a:r>
          </a:p>
        </p:txBody>
      </p:sp>
      <p:sp>
        <p:nvSpPr>
          <p:cNvPr id="117765" name="Line 5"/>
          <p:cNvSpPr>
            <a:spLocks noChangeShapeType="1"/>
          </p:cNvSpPr>
          <p:nvPr/>
        </p:nvSpPr>
        <p:spPr bwMode="auto">
          <a:xfrm flipV="1">
            <a:off x="2887663" y="3716338"/>
            <a:ext cx="2089150" cy="8651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7766" name="Line 6"/>
          <p:cNvSpPr>
            <a:spLocks noChangeShapeType="1"/>
          </p:cNvSpPr>
          <p:nvPr/>
        </p:nvSpPr>
        <p:spPr bwMode="auto">
          <a:xfrm>
            <a:off x="2887663" y="4581525"/>
            <a:ext cx="1584325" cy="358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7767" name="Line 7"/>
          <p:cNvSpPr>
            <a:spLocks noChangeShapeType="1"/>
          </p:cNvSpPr>
          <p:nvPr/>
        </p:nvSpPr>
        <p:spPr bwMode="auto">
          <a:xfrm flipV="1">
            <a:off x="4471988" y="3716338"/>
            <a:ext cx="504825" cy="1223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7768" name="Line 8"/>
          <p:cNvSpPr>
            <a:spLocks noChangeShapeType="1"/>
          </p:cNvSpPr>
          <p:nvPr/>
        </p:nvSpPr>
        <p:spPr bwMode="auto">
          <a:xfrm flipV="1">
            <a:off x="2887663" y="4365625"/>
            <a:ext cx="1800225" cy="215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7769" name="Line 9"/>
          <p:cNvSpPr>
            <a:spLocks noChangeShapeType="1"/>
          </p:cNvSpPr>
          <p:nvPr/>
        </p:nvSpPr>
        <p:spPr bwMode="auto">
          <a:xfrm flipH="1">
            <a:off x="2887663" y="2781300"/>
            <a:ext cx="792162" cy="18002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7770" name="Line 10"/>
          <p:cNvSpPr>
            <a:spLocks noChangeShapeType="1"/>
          </p:cNvSpPr>
          <p:nvPr/>
        </p:nvSpPr>
        <p:spPr bwMode="auto">
          <a:xfrm>
            <a:off x="3679825" y="2781300"/>
            <a:ext cx="1295400" cy="9350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7771" name="Line 11"/>
          <p:cNvSpPr>
            <a:spLocks noChangeShapeType="1"/>
          </p:cNvSpPr>
          <p:nvPr/>
        </p:nvSpPr>
        <p:spPr bwMode="auto">
          <a:xfrm>
            <a:off x="3679825" y="2781300"/>
            <a:ext cx="792163" cy="2159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7773" name="Line 13"/>
          <p:cNvSpPr>
            <a:spLocks noChangeShapeType="1"/>
          </p:cNvSpPr>
          <p:nvPr/>
        </p:nvSpPr>
        <p:spPr bwMode="auto">
          <a:xfrm>
            <a:off x="3679825" y="2781300"/>
            <a:ext cx="431800" cy="1655763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7774" name="Line 14"/>
          <p:cNvSpPr>
            <a:spLocks noChangeShapeType="1"/>
          </p:cNvSpPr>
          <p:nvPr/>
        </p:nvSpPr>
        <p:spPr bwMode="auto">
          <a:xfrm flipH="1">
            <a:off x="4759325" y="4005263"/>
            <a:ext cx="142875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7775" name="Line 15"/>
          <p:cNvSpPr>
            <a:spLocks noChangeShapeType="1"/>
          </p:cNvSpPr>
          <p:nvPr/>
        </p:nvSpPr>
        <p:spPr bwMode="auto">
          <a:xfrm flipH="1">
            <a:off x="4543425" y="4581525"/>
            <a:ext cx="144463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7776" name="Text Box 16"/>
          <p:cNvSpPr txBox="1">
            <a:spLocks noChangeArrowheads="1"/>
          </p:cNvSpPr>
          <p:nvPr/>
        </p:nvSpPr>
        <p:spPr bwMode="auto">
          <a:xfrm>
            <a:off x="4975225" y="3357563"/>
            <a:ext cx="287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1">
                <a:latin typeface="Times New Roman" pitchFamily="18" charset="0"/>
              </a:rPr>
              <a:t>С</a:t>
            </a:r>
          </a:p>
        </p:txBody>
      </p:sp>
      <p:sp>
        <p:nvSpPr>
          <p:cNvPr id="117777" name="Text Box 17"/>
          <p:cNvSpPr txBox="1">
            <a:spLocks noChangeArrowheads="1"/>
          </p:cNvSpPr>
          <p:nvPr/>
        </p:nvSpPr>
        <p:spPr bwMode="auto">
          <a:xfrm>
            <a:off x="3679825" y="2492375"/>
            <a:ext cx="287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O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117778" name="Text Box 18"/>
          <p:cNvSpPr txBox="1">
            <a:spLocks noChangeArrowheads="1"/>
          </p:cNvSpPr>
          <p:nvPr/>
        </p:nvSpPr>
        <p:spPr bwMode="auto">
          <a:xfrm>
            <a:off x="2598738" y="4221163"/>
            <a:ext cx="28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A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117779" name="Text Box 19"/>
          <p:cNvSpPr txBox="1">
            <a:spLocks noChangeArrowheads="1"/>
          </p:cNvSpPr>
          <p:nvPr/>
        </p:nvSpPr>
        <p:spPr bwMode="auto">
          <a:xfrm>
            <a:off x="4398963" y="4868863"/>
            <a:ext cx="28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B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117780" name="Text Box 20"/>
          <p:cNvSpPr txBox="1">
            <a:spLocks noChangeArrowheads="1"/>
          </p:cNvSpPr>
          <p:nvPr/>
        </p:nvSpPr>
        <p:spPr bwMode="auto">
          <a:xfrm>
            <a:off x="4111625" y="4076700"/>
            <a:ext cx="287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M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117782" name="Line 22"/>
          <p:cNvSpPr>
            <a:spLocks noChangeShapeType="1"/>
          </p:cNvSpPr>
          <p:nvPr/>
        </p:nvSpPr>
        <p:spPr bwMode="auto">
          <a:xfrm flipH="1" flipV="1">
            <a:off x="3895725" y="4149725"/>
            <a:ext cx="576263" cy="7921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7783" name="Line 23"/>
          <p:cNvSpPr>
            <a:spLocks noChangeShapeType="1"/>
          </p:cNvSpPr>
          <p:nvPr/>
        </p:nvSpPr>
        <p:spPr bwMode="auto">
          <a:xfrm>
            <a:off x="3463925" y="4294188"/>
            <a:ext cx="71438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7784" name="Line 24"/>
          <p:cNvSpPr>
            <a:spLocks noChangeShapeType="1"/>
          </p:cNvSpPr>
          <p:nvPr/>
        </p:nvSpPr>
        <p:spPr bwMode="auto">
          <a:xfrm>
            <a:off x="3535363" y="4222750"/>
            <a:ext cx="71437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7785" name="Line 25"/>
          <p:cNvSpPr>
            <a:spLocks noChangeShapeType="1"/>
          </p:cNvSpPr>
          <p:nvPr/>
        </p:nvSpPr>
        <p:spPr bwMode="auto">
          <a:xfrm>
            <a:off x="4256088" y="3933825"/>
            <a:ext cx="71437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7786" name="Line 26"/>
          <p:cNvSpPr>
            <a:spLocks noChangeShapeType="1"/>
          </p:cNvSpPr>
          <p:nvPr/>
        </p:nvSpPr>
        <p:spPr bwMode="auto">
          <a:xfrm>
            <a:off x="4183063" y="4006850"/>
            <a:ext cx="71437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17787" name="Object 27"/>
          <p:cNvGraphicFramePr>
            <a:graphicFrameLocks noChangeAspect="1"/>
          </p:cNvGraphicFramePr>
          <p:nvPr/>
        </p:nvGraphicFramePr>
        <p:xfrm>
          <a:off x="2500313" y="5300663"/>
          <a:ext cx="3641725" cy="896937"/>
        </p:xfrm>
        <a:graphic>
          <a:graphicData uri="http://schemas.openxmlformats.org/presentationml/2006/ole">
            <p:oleObj spid="_x0000_s10242" name="Формула" r:id="rId3" imgW="1600200" imgH="393480" progId="Equation.3">
              <p:embed/>
            </p:oleObj>
          </a:graphicData>
        </a:graphic>
      </p:graphicFrame>
      <p:sp>
        <p:nvSpPr>
          <p:cNvPr id="117788" name="Text Box 28"/>
          <p:cNvSpPr txBox="1">
            <a:spLocks noChangeArrowheads="1"/>
          </p:cNvSpPr>
          <p:nvPr/>
        </p:nvSpPr>
        <p:spPr bwMode="auto">
          <a:xfrm>
            <a:off x="2959100" y="6165850"/>
            <a:ext cx="309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 u="sng">
                <a:solidFill>
                  <a:schemeClr val="folHlink"/>
                </a:solidFill>
                <a:latin typeface="Times New Roman" pitchFamily="18" charset="0"/>
                <a:hlinkClick r:id="" action="ppaction://noaction"/>
              </a:rPr>
              <a:t>Доказательство</a:t>
            </a:r>
            <a:endParaRPr lang="ru-RU" sz="2400" i="1" u="sng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51226" name="Text Box 0"/>
          <p:cNvSpPr txBox="1">
            <a:spLocks noChangeArrowheads="1"/>
          </p:cNvSpPr>
          <p:nvPr/>
        </p:nvSpPr>
        <p:spPr bwMode="auto">
          <a:xfrm>
            <a:off x="971550" y="1341438"/>
            <a:ext cx="7200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i="1">
                <a:latin typeface="Times New Roman" pitchFamily="18" charset="0"/>
              </a:rPr>
              <a:t>равен одной трети суммы векторов, проведенных из этой точки в вершины треугольника.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17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7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17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17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17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17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17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17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117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117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17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11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17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17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11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11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117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117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5" grpId="0" animBg="1"/>
      <p:bldP spid="117766" grpId="0" animBg="1"/>
      <p:bldP spid="117767" grpId="0" animBg="1"/>
      <p:bldP spid="117768" grpId="0" animBg="1"/>
      <p:bldP spid="117769" grpId="0" animBg="1"/>
      <p:bldP spid="117770" grpId="0" animBg="1"/>
      <p:bldP spid="117771" grpId="0" animBg="1"/>
      <p:bldP spid="117773" grpId="0" animBg="1"/>
      <p:bldP spid="117774" grpId="0" animBg="1"/>
      <p:bldP spid="117775" grpId="0" animBg="1"/>
      <p:bldP spid="117776" grpId="0"/>
      <p:bldP spid="117777" grpId="0"/>
      <p:bldP spid="117778" grpId="0"/>
      <p:bldP spid="117779" grpId="0"/>
      <p:bldP spid="117780" grpId="0"/>
      <p:bldP spid="117782" grpId="0" animBg="1"/>
      <p:bldP spid="117783" grpId="0" animBg="1"/>
      <p:bldP spid="117784" grpId="0" animBg="1"/>
      <p:bldP spid="117785" grpId="0" animBg="1"/>
      <p:bldP spid="117786" grpId="0" animBg="1"/>
      <p:bldP spid="11778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4000" smtClean="0">
                <a:latin typeface="Times New Roman" pitchFamily="18" charset="0"/>
              </a:rPr>
              <a:t>Доказательство</a:t>
            </a:r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 flipV="1">
            <a:off x="1331913" y="2347913"/>
            <a:ext cx="2089150" cy="8651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30" name="Line 6"/>
          <p:cNvSpPr>
            <a:spLocks noChangeShapeType="1"/>
          </p:cNvSpPr>
          <p:nvPr/>
        </p:nvSpPr>
        <p:spPr bwMode="auto">
          <a:xfrm>
            <a:off x="1331913" y="3213100"/>
            <a:ext cx="1584325" cy="358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31" name="Line 7"/>
          <p:cNvSpPr>
            <a:spLocks noChangeShapeType="1"/>
          </p:cNvSpPr>
          <p:nvPr/>
        </p:nvSpPr>
        <p:spPr bwMode="auto">
          <a:xfrm flipV="1">
            <a:off x="2916238" y="2347913"/>
            <a:ext cx="504825" cy="1223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32" name="Line 8"/>
          <p:cNvSpPr>
            <a:spLocks noChangeShapeType="1"/>
          </p:cNvSpPr>
          <p:nvPr/>
        </p:nvSpPr>
        <p:spPr bwMode="auto">
          <a:xfrm flipV="1">
            <a:off x="1331913" y="2997200"/>
            <a:ext cx="1800225" cy="215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33" name="Line 9"/>
          <p:cNvSpPr>
            <a:spLocks noChangeShapeType="1"/>
          </p:cNvSpPr>
          <p:nvPr/>
        </p:nvSpPr>
        <p:spPr bwMode="auto">
          <a:xfrm flipH="1">
            <a:off x="1331913" y="1412875"/>
            <a:ext cx="792162" cy="18002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2234" name="Line 10"/>
          <p:cNvSpPr>
            <a:spLocks noChangeShapeType="1"/>
          </p:cNvSpPr>
          <p:nvPr/>
        </p:nvSpPr>
        <p:spPr bwMode="auto">
          <a:xfrm>
            <a:off x="2124075" y="1412875"/>
            <a:ext cx="1295400" cy="9350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2235" name="Line 11"/>
          <p:cNvSpPr>
            <a:spLocks noChangeShapeType="1"/>
          </p:cNvSpPr>
          <p:nvPr/>
        </p:nvSpPr>
        <p:spPr bwMode="auto">
          <a:xfrm>
            <a:off x="2124075" y="1412875"/>
            <a:ext cx="792163" cy="2159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2236" name="Line 12"/>
          <p:cNvSpPr>
            <a:spLocks noChangeShapeType="1"/>
          </p:cNvSpPr>
          <p:nvPr/>
        </p:nvSpPr>
        <p:spPr bwMode="auto">
          <a:xfrm>
            <a:off x="2124075" y="1412875"/>
            <a:ext cx="1008063" cy="1584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2237" name="Line 13"/>
          <p:cNvSpPr>
            <a:spLocks noChangeShapeType="1"/>
          </p:cNvSpPr>
          <p:nvPr/>
        </p:nvSpPr>
        <p:spPr bwMode="auto">
          <a:xfrm>
            <a:off x="2124075" y="1412875"/>
            <a:ext cx="431800" cy="1655763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2238" name="Line 14"/>
          <p:cNvSpPr>
            <a:spLocks noChangeShapeType="1"/>
          </p:cNvSpPr>
          <p:nvPr/>
        </p:nvSpPr>
        <p:spPr bwMode="auto">
          <a:xfrm flipH="1">
            <a:off x="3203575" y="2636838"/>
            <a:ext cx="142875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39" name="Line 15"/>
          <p:cNvSpPr>
            <a:spLocks noChangeShapeType="1"/>
          </p:cNvSpPr>
          <p:nvPr/>
        </p:nvSpPr>
        <p:spPr bwMode="auto">
          <a:xfrm flipH="1">
            <a:off x="2987675" y="3213100"/>
            <a:ext cx="144463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40" name="Text Box 16"/>
          <p:cNvSpPr txBox="1">
            <a:spLocks noChangeArrowheads="1"/>
          </p:cNvSpPr>
          <p:nvPr/>
        </p:nvSpPr>
        <p:spPr bwMode="auto">
          <a:xfrm>
            <a:off x="3419475" y="1989138"/>
            <a:ext cx="287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1">
                <a:latin typeface="Times New Roman" pitchFamily="18" charset="0"/>
              </a:rPr>
              <a:t>С</a:t>
            </a:r>
          </a:p>
        </p:txBody>
      </p:sp>
      <p:sp>
        <p:nvSpPr>
          <p:cNvPr id="52241" name="Text Box 17"/>
          <p:cNvSpPr txBox="1">
            <a:spLocks noChangeArrowheads="1"/>
          </p:cNvSpPr>
          <p:nvPr/>
        </p:nvSpPr>
        <p:spPr bwMode="auto">
          <a:xfrm>
            <a:off x="2124075" y="1123950"/>
            <a:ext cx="287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O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52242" name="Text Box 18"/>
          <p:cNvSpPr txBox="1">
            <a:spLocks noChangeArrowheads="1"/>
          </p:cNvSpPr>
          <p:nvPr/>
        </p:nvSpPr>
        <p:spPr bwMode="auto">
          <a:xfrm>
            <a:off x="1042988" y="2852738"/>
            <a:ext cx="28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A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52243" name="Text Box 19"/>
          <p:cNvSpPr txBox="1">
            <a:spLocks noChangeArrowheads="1"/>
          </p:cNvSpPr>
          <p:nvPr/>
        </p:nvSpPr>
        <p:spPr bwMode="auto">
          <a:xfrm>
            <a:off x="2843213" y="3500438"/>
            <a:ext cx="28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B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52244" name="Text Box 20"/>
          <p:cNvSpPr txBox="1">
            <a:spLocks noChangeArrowheads="1"/>
          </p:cNvSpPr>
          <p:nvPr/>
        </p:nvSpPr>
        <p:spPr bwMode="auto">
          <a:xfrm>
            <a:off x="2555875" y="2708275"/>
            <a:ext cx="287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M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52245" name="Text Box 21"/>
          <p:cNvSpPr txBox="1">
            <a:spLocks noChangeArrowheads="1"/>
          </p:cNvSpPr>
          <p:nvPr/>
        </p:nvSpPr>
        <p:spPr bwMode="auto">
          <a:xfrm>
            <a:off x="3276600" y="2781300"/>
            <a:ext cx="287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K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52246" name="Line 22"/>
          <p:cNvSpPr>
            <a:spLocks noChangeShapeType="1"/>
          </p:cNvSpPr>
          <p:nvPr/>
        </p:nvSpPr>
        <p:spPr bwMode="auto">
          <a:xfrm flipH="1" flipV="1">
            <a:off x="2339975" y="2781300"/>
            <a:ext cx="576263" cy="7921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47" name="Line 23"/>
          <p:cNvSpPr>
            <a:spLocks noChangeShapeType="1"/>
          </p:cNvSpPr>
          <p:nvPr/>
        </p:nvSpPr>
        <p:spPr bwMode="auto">
          <a:xfrm>
            <a:off x="1908175" y="2925763"/>
            <a:ext cx="71438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48" name="Line 24"/>
          <p:cNvSpPr>
            <a:spLocks noChangeShapeType="1"/>
          </p:cNvSpPr>
          <p:nvPr/>
        </p:nvSpPr>
        <p:spPr bwMode="auto">
          <a:xfrm>
            <a:off x="1979613" y="2854325"/>
            <a:ext cx="71437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49" name="Line 25"/>
          <p:cNvSpPr>
            <a:spLocks noChangeShapeType="1"/>
          </p:cNvSpPr>
          <p:nvPr/>
        </p:nvSpPr>
        <p:spPr bwMode="auto">
          <a:xfrm>
            <a:off x="2700338" y="2565400"/>
            <a:ext cx="71437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50" name="Line 26"/>
          <p:cNvSpPr>
            <a:spLocks noChangeShapeType="1"/>
          </p:cNvSpPr>
          <p:nvPr/>
        </p:nvSpPr>
        <p:spPr bwMode="auto">
          <a:xfrm>
            <a:off x="2627313" y="2638425"/>
            <a:ext cx="71437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2226" name="Object 27"/>
          <p:cNvGraphicFramePr>
            <a:graphicFrameLocks noChangeAspect="1"/>
          </p:cNvGraphicFramePr>
          <p:nvPr/>
        </p:nvGraphicFramePr>
        <p:xfrm>
          <a:off x="4186238" y="1406525"/>
          <a:ext cx="3292475" cy="2528888"/>
        </p:xfrm>
        <a:graphic>
          <a:graphicData uri="http://schemas.openxmlformats.org/presentationml/2006/ole">
            <p:oleObj spid="_x0000_s11266" name="Формула" r:id="rId3" imgW="1600200" imgH="1155600" progId="Equation.3">
              <p:embed/>
            </p:oleObj>
          </a:graphicData>
        </a:graphic>
      </p:graphicFrame>
      <p:graphicFrame>
        <p:nvGraphicFramePr>
          <p:cNvPr id="52227" name="Object 28"/>
          <p:cNvGraphicFramePr>
            <a:graphicFrameLocks noChangeAspect="1"/>
          </p:cNvGraphicFramePr>
          <p:nvPr/>
        </p:nvGraphicFramePr>
        <p:xfrm>
          <a:off x="946150" y="3749675"/>
          <a:ext cx="6316663" cy="2732088"/>
        </p:xfrm>
        <a:graphic>
          <a:graphicData uri="http://schemas.openxmlformats.org/presentationml/2006/ole">
            <p:oleObj spid="_x0000_s11267" name="Формула" r:id="rId4" imgW="3098520" imgH="1320480" progId="Equation.3">
              <p:embed/>
            </p:oleObj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7137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u="sng" dirty="0" smtClean="0">
                <a:latin typeface="Times New Roman" pitchFamily="18" charset="0"/>
              </a:rPr>
              <a:t>Вектор, проведенный в точку пересечения диагоналей параллелограмма,</a:t>
            </a:r>
          </a:p>
        </p:txBody>
      </p:sp>
      <p:sp>
        <p:nvSpPr>
          <p:cNvPr id="116739" name="Line 2051"/>
          <p:cNvSpPr>
            <a:spLocks noChangeShapeType="1"/>
          </p:cNvSpPr>
          <p:nvPr/>
        </p:nvSpPr>
        <p:spPr bwMode="auto">
          <a:xfrm flipV="1">
            <a:off x="3549650" y="3932238"/>
            <a:ext cx="720725" cy="9350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740" name="Line 2052"/>
          <p:cNvSpPr>
            <a:spLocks noChangeShapeType="1"/>
          </p:cNvSpPr>
          <p:nvPr/>
        </p:nvSpPr>
        <p:spPr bwMode="auto">
          <a:xfrm>
            <a:off x="4270375" y="3932238"/>
            <a:ext cx="15113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741" name="Line 2053"/>
          <p:cNvSpPr>
            <a:spLocks noChangeShapeType="1"/>
          </p:cNvSpPr>
          <p:nvPr/>
        </p:nvSpPr>
        <p:spPr bwMode="auto">
          <a:xfrm flipH="1">
            <a:off x="5133975" y="3932238"/>
            <a:ext cx="647700" cy="9350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742" name="Line 2054"/>
          <p:cNvSpPr>
            <a:spLocks noChangeShapeType="1"/>
          </p:cNvSpPr>
          <p:nvPr/>
        </p:nvSpPr>
        <p:spPr bwMode="auto">
          <a:xfrm flipH="1">
            <a:off x="3549650" y="4867275"/>
            <a:ext cx="15843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743" name="Line 2055"/>
          <p:cNvSpPr>
            <a:spLocks noChangeShapeType="1"/>
          </p:cNvSpPr>
          <p:nvPr/>
        </p:nvSpPr>
        <p:spPr bwMode="auto">
          <a:xfrm flipV="1">
            <a:off x="3549650" y="3932238"/>
            <a:ext cx="2232025" cy="9350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744" name="Line 2056"/>
          <p:cNvSpPr>
            <a:spLocks noChangeShapeType="1"/>
          </p:cNvSpPr>
          <p:nvPr/>
        </p:nvSpPr>
        <p:spPr bwMode="auto">
          <a:xfrm>
            <a:off x="4270375" y="3932238"/>
            <a:ext cx="863600" cy="9350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745" name="Line 2057"/>
          <p:cNvSpPr>
            <a:spLocks noChangeShapeType="1"/>
          </p:cNvSpPr>
          <p:nvPr/>
        </p:nvSpPr>
        <p:spPr bwMode="auto">
          <a:xfrm>
            <a:off x="4125913" y="4506913"/>
            <a:ext cx="144462" cy="1444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746" name="Line 2058"/>
          <p:cNvSpPr>
            <a:spLocks noChangeShapeType="1"/>
          </p:cNvSpPr>
          <p:nvPr/>
        </p:nvSpPr>
        <p:spPr bwMode="auto">
          <a:xfrm>
            <a:off x="4989513" y="4148138"/>
            <a:ext cx="144462" cy="1444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747" name="Line 2059"/>
          <p:cNvSpPr>
            <a:spLocks noChangeShapeType="1"/>
          </p:cNvSpPr>
          <p:nvPr/>
        </p:nvSpPr>
        <p:spPr bwMode="auto">
          <a:xfrm flipH="1">
            <a:off x="4341813" y="4075113"/>
            <a:ext cx="215900" cy="73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748" name="Line 2060"/>
          <p:cNvSpPr>
            <a:spLocks noChangeShapeType="1"/>
          </p:cNvSpPr>
          <p:nvPr/>
        </p:nvSpPr>
        <p:spPr bwMode="auto">
          <a:xfrm flipH="1">
            <a:off x="4414838" y="4148138"/>
            <a:ext cx="215900" cy="73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749" name="Line 2061"/>
          <p:cNvSpPr>
            <a:spLocks noChangeShapeType="1"/>
          </p:cNvSpPr>
          <p:nvPr/>
        </p:nvSpPr>
        <p:spPr bwMode="auto">
          <a:xfrm flipH="1">
            <a:off x="4702175" y="4506913"/>
            <a:ext cx="215900" cy="73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750" name="Line 2062"/>
          <p:cNvSpPr>
            <a:spLocks noChangeShapeType="1"/>
          </p:cNvSpPr>
          <p:nvPr/>
        </p:nvSpPr>
        <p:spPr bwMode="auto">
          <a:xfrm flipH="1">
            <a:off x="4773613" y="4579938"/>
            <a:ext cx="215900" cy="73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751" name="Text Box 2063"/>
          <p:cNvSpPr txBox="1">
            <a:spLocks noChangeArrowheads="1"/>
          </p:cNvSpPr>
          <p:nvPr/>
        </p:nvSpPr>
        <p:spPr bwMode="auto">
          <a:xfrm>
            <a:off x="3262313" y="4579938"/>
            <a:ext cx="287337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A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116752" name="Text Box 2064"/>
          <p:cNvSpPr txBox="1">
            <a:spLocks noChangeArrowheads="1"/>
          </p:cNvSpPr>
          <p:nvPr/>
        </p:nvSpPr>
        <p:spPr bwMode="auto">
          <a:xfrm>
            <a:off x="3924300" y="3573463"/>
            <a:ext cx="2873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B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116753" name="Text Box 2065"/>
          <p:cNvSpPr txBox="1">
            <a:spLocks noChangeArrowheads="1"/>
          </p:cNvSpPr>
          <p:nvPr/>
        </p:nvSpPr>
        <p:spPr bwMode="auto">
          <a:xfrm>
            <a:off x="5781675" y="3571875"/>
            <a:ext cx="2873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C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116754" name="Text Box 2066"/>
          <p:cNvSpPr txBox="1">
            <a:spLocks noChangeArrowheads="1"/>
          </p:cNvSpPr>
          <p:nvPr/>
        </p:nvSpPr>
        <p:spPr bwMode="auto">
          <a:xfrm>
            <a:off x="5062538" y="4795838"/>
            <a:ext cx="287337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D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116755" name="Text Box 2067"/>
          <p:cNvSpPr txBox="1">
            <a:spLocks noChangeArrowheads="1"/>
          </p:cNvSpPr>
          <p:nvPr/>
        </p:nvSpPr>
        <p:spPr bwMode="auto">
          <a:xfrm>
            <a:off x="3910013" y="2132013"/>
            <a:ext cx="287337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O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116756" name="Line 2068"/>
          <p:cNvSpPr>
            <a:spLocks noChangeShapeType="1"/>
          </p:cNvSpPr>
          <p:nvPr/>
        </p:nvSpPr>
        <p:spPr bwMode="auto">
          <a:xfrm>
            <a:off x="4198938" y="2492375"/>
            <a:ext cx="503237" cy="1871663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6759" name="Line 2071"/>
          <p:cNvSpPr>
            <a:spLocks noChangeShapeType="1"/>
          </p:cNvSpPr>
          <p:nvPr/>
        </p:nvSpPr>
        <p:spPr bwMode="auto">
          <a:xfrm>
            <a:off x="4198938" y="2492375"/>
            <a:ext cx="71437" cy="14398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6760" name="Line 2072"/>
          <p:cNvSpPr>
            <a:spLocks noChangeShapeType="1"/>
          </p:cNvSpPr>
          <p:nvPr/>
        </p:nvSpPr>
        <p:spPr bwMode="auto">
          <a:xfrm flipH="1">
            <a:off x="3551238" y="2492375"/>
            <a:ext cx="647700" cy="2374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6761" name="Line 2073"/>
          <p:cNvSpPr>
            <a:spLocks noChangeShapeType="1"/>
          </p:cNvSpPr>
          <p:nvPr/>
        </p:nvSpPr>
        <p:spPr bwMode="auto">
          <a:xfrm>
            <a:off x="4198938" y="2492375"/>
            <a:ext cx="1584325" cy="14398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6762" name="Line 2074"/>
          <p:cNvSpPr>
            <a:spLocks noChangeShapeType="1"/>
          </p:cNvSpPr>
          <p:nvPr/>
        </p:nvSpPr>
        <p:spPr bwMode="auto">
          <a:xfrm>
            <a:off x="4198938" y="2492375"/>
            <a:ext cx="936625" cy="2374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16763" name="Object 2075"/>
          <p:cNvGraphicFramePr>
            <a:graphicFrameLocks noChangeAspect="1"/>
          </p:cNvGraphicFramePr>
          <p:nvPr/>
        </p:nvGraphicFramePr>
        <p:xfrm>
          <a:off x="2109788" y="5157788"/>
          <a:ext cx="4564062" cy="919162"/>
        </p:xfrm>
        <a:graphic>
          <a:graphicData uri="http://schemas.openxmlformats.org/presentationml/2006/ole">
            <p:oleObj spid="_x0000_s12290" name="Формула" r:id="rId3" imgW="1955520" imgH="393480" progId="Equation.3">
              <p:embed/>
            </p:oleObj>
          </a:graphicData>
        </a:graphic>
      </p:graphicFrame>
      <p:sp>
        <p:nvSpPr>
          <p:cNvPr id="116764" name="Text Box 2076"/>
          <p:cNvSpPr txBox="1">
            <a:spLocks noChangeArrowheads="1"/>
          </p:cNvSpPr>
          <p:nvPr/>
        </p:nvSpPr>
        <p:spPr bwMode="auto">
          <a:xfrm>
            <a:off x="4559300" y="4005263"/>
            <a:ext cx="2873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M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116767" name="Text Box 2079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2974975" y="6310313"/>
            <a:ext cx="309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 u="sng">
                <a:solidFill>
                  <a:schemeClr val="folHlink"/>
                </a:solidFill>
                <a:latin typeface="Times New Roman" pitchFamily="18" charset="0"/>
                <a:hlinkClick r:id="" action="ppaction://noaction"/>
              </a:rPr>
              <a:t>Доказательство</a:t>
            </a:r>
            <a:endParaRPr lang="ru-RU" sz="2400" i="1" u="sng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53276" name="Text Box 3072"/>
          <p:cNvSpPr txBox="1">
            <a:spLocks noChangeArrowheads="1"/>
          </p:cNvSpPr>
          <p:nvPr/>
        </p:nvSpPr>
        <p:spPr bwMode="auto">
          <a:xfrm>
            <a:off x="971550" y="1412875"/>
            <a:ext cx="72723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 dirty="0">
                <a:latin typeface="Times New Roman" pitchFamily="18" charset="0"/>
              </a:rPr>
              <a:t>равен одной четверти суммы векторов, проведенных из этой точки в вершины параллелограмма.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11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6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6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6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6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6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116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0"/>
                                        <p:tgtEl>
                                          <p:spTgt spid="116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116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116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16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116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000"/>
                                        <p:tgtEl>
                                          <p:spTgt spid="116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0"/>
                                        <p:tgtEl>
                                          <p:spTgt spid="116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1000"/>
                                        <p:tgtEl>
                                          <p:spTgt spid="116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116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1000"/>
                                        <p:tgtEl>
                                          <p:spTgt spid="116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animBg="1"/>
      <p:bldP spid="116740" grpId="0" animBg="1"/>
      <p:bldP spid="116741" grpId="0" animBg="1"/>
      <p:bldP spid="116742" grpId="0" animBg="1"/>
      <p:bldP spid="116743" grpId="0" animBg="1"/>
      <p:bldP spid="116744" grpId="0" animBg="1"/>
      <p:bldP spid="116745" grpId="0" animBg="1"/>
      <p:bldP spid="116746" grpId="0" animBg="1"/>
      <p:bldP spid="116747" grpId="0" animBg="1"/>
      <p:bldP spid="116748" grpId="0" animBg="1"/>
      <p:bldP spid="116749" grpId="0" animBg="1"/>
      <p:bldP spid="116750" grpId="0" animBg="1"/>
      <p:bldP spid="116751" grpId="0" autoUpdateAnimBg="0"/>
      <p:bldP spid="116752" grpId="0" autoUpdateAnimBg="0"/>
      <p:bldP spid="116753" grpId="0" autoUpdateAnimBg="0"/>
      <p:bldP spid="116754" grpId="0" autoUpdateAnimBg="0"/>
      <p:bldP spid="116755" grpId="0" autoUpdateAnimBg="0"/>
      <p:bldP spid="116756" grpId="0" animBg="1"/>
      <p:bldP spid="116759" grpId="0" animBg="1"/>
      <p:bldP spid="116760" grpId="0" animBg="1"/>
      <p:bldP spid="116761" grpId="0" animBg="1"/>
      <p:bldP spid="116762" grpId="0" animBg="1"/>
      <p:bldP spid="116764" grpId="0" autoUpdateAnimBg="0"/>
      <p:bldP spid="1167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4000" smtClean="0">
                <a:latin typeface="Times New Roman" pitchFamily="18" charset="0"/>
              </a:rPr>
              <a:t>Доказательство</a:t>
            </a:r>
          </a:p>
        </p:txBody>
      </p:sp>
      <p:sp>
        <p:nvSpPr>
          <p:cNvPr id="54277" name="Line 7"/>
          <p:cNvSpPr>
            <a:spLocks noChangeShapeType="1"/>
          </p:cNvSpPr>
          <p:nvPr/>
        </p:nvSpPr>
        <p:spPr bwMode="auto">
          <a:xfrm flipV="1">
            <a:off x="1330325" y="2349500"/>
            <a:ext cx="720725" cy="9350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78" name="Line 8"/>
          <p:cNvSpPr>
            <a:spLocks noChangeShapeType="1"/>
          </p:cNvSpPr>
          <p:nvPr/>
        </p:nvSpPr>
        <p:spPr bwMode="auto">
          <a:xfrm>
            <a:off x="2051050" y="2349500"/>
            <a:ext cx="15113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79" name="Line 9"/>
          <p:cNvSpPr>
            <a:spLocks noChangeShapeType="1"/>
          </p:cNvSpPr>
          <p:nvPr/>
        </p:nvSpPr>
        <p:spPr bwMode="auto">
          <a:xfrm flipH="1">
            <a:off x="2914650" y="2349500"/>
            <a:ext cx="647700" cy="9350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80" name="Line 10"/>
          <p:cNvSpPr>
            <a:spLocks noChangeShapeType="1"/>
          </p:cNvSpPr>
          <p:nvPr/>
        </p:nvSpPr>
        <p:spPr bwMode="auto">
          <a:xfrm flipH="1">
            <a:off x="1330325" y="3284538"/>
            <a:ext cx="1584325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81" name="Line 11"/>
          <p:cNvSpPr>
            <a:spLocks noChangeShapeType="1"/>
          </p:cNvSpPr>
          <p:nvPr/>
        </p:nvSpPr>
        <p:spPr bwMode="auto">
          <a:xfrm flipV="1">
            <a:off x="1330325" y="2349500"/>
            <a:ext cx="2232025" cy="9350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82" name="Line 12"/>
          <p:cNvSpPr>
            <a:spLocks noChangeShapeType="1"/>
          </p:cNvSpPr>
          <p:nvPr/>
        </p:nvSpPr>
        <p:spPr bwMode="auto">
          <a:xfrm>
            <a:off x="2051050" y="2349500"/>
            <a:ext cx="863600" cy="9350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83" name="Line 13"/>
          <p:cNvSpPr>
            <a:spLocks noChangeShapeType="1"/>
          </p:cNvSpPr>
          <p:nvPr/>
        </p:nvSpPr>
        <p:spPr bwMode="auto">
          <a:xfrm>
            <a:off x="1906588" y="2924175"/>
            <a:ext cx="144462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84" name="Line 14"/>
          <p:cNvSpPr>
            <a:spLocks noChangeShapeType="1"/>
          </p:cNvSpPr>
          <p:nvPr/>
        </p:nvSpPr>
        <p:spPr bwMode="auto">
          <a:xfrm>
            <a:off x="2770188" y="2565400"/>
            <a:ext cx="144462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85" name="Line 15"/>
          <p:cNvSpPr>
            <a:spLocks noChangeShapeType="1"/>
          </p:cNvSpPr>
          <p:nvPr/>
        </p:nvSpPr>
        <p:spPr bwMode="auto">
          <a:xfrm flipH="1">
            <a:off x="2122488" y="2492375"/>
            <a:ext cx="215900" cy="73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86" name="Line 16"/>
          <p:cNvSpPr>
            <a:spLocks noChangeShapeType="1"/>
          </p:cNvSpPr>
          <p:nvPr/>
        </p:nvSpPr>
        <p:spPr bwMode="auto">
          <a:xfrm flipH="1">
            <a:off x="2195513" y="2565400"/>
            <a:ext cx="215900" cy="73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87" name="Line 17"/>
          <p:cNvSpPr>
            <a:spLocks noChangeShapeType="1"/>
          </p:cNvSpPr>
          <p:nvPr/>
        </p:nvSpPr>
        <p:spPr bwMode="auto">
          <a:xfrm flipH="1">
            <a:off x="2482850" y="2924175"/>
            <a:ext cx="215900" cy="73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88" name="Line 18"/>
          <p:cNvSpPr>
            <a:spLocks noChangeShapeType="1"/>
          </p:cNvSpPr>
          <p:nvPr/>
        </p:nvSpPr>
        <p:spPr bwMode="auto">
          <a:xfrm flipH="1">
            <a:off x="2554288" y="2997200"/>
            <a:ext cx="215900" cy="73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89" name="Text Box 19"/>
          <p:cNvSpPr txBox="1">
            <a:spLocks noChangeArrowheads="1"/>
          </p:cNvSpPr>
          <p:nvPr/>
        </p:nvSpPr>
        <p:spPr bwMode="auto">
          <a:xfrm>
            <a:off x="1042988" y="2997200"/>
            <a:ext cx="287337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A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54290" name="Text Box 20"/>
          <p:cNvSpPr txBox="1">
            <a:spLocks noChangeArrowheads="1"/>
          </p:cNvSpPr>
          <p:nvPr/>
        </p:nvSpPr>
        <p:spPr bwMode="auto">
          <a:xfrm>
            <a:off x="1763713" y="1989138"/>
            <a:ext cx="287337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B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54291" name="Text Box 21"/>
          <p:cNvSpPr txBox="1">
            <a:spLocks noChangeArrowheads="1"/>
          </p:cNvSpPr>
          <p:nvPr/>
        </p:nvSpPr>
        <p:spPr bwMode="auto">
          <a:xfrm>
            <a:off x="3562350" y="1989138"/>
            <a:ext cx="2873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C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54292" name="Text Box 22"/>
          <p:cNvSpPr txBox="1">
            <a:spLocks noChangeArrowheads="1"/>
          </p:cNvSpPr>
          <p:nvPr/>
        </p:nvSpPr>
        <p:spPr bwMode="auto">
          <a:xfrm>
            <a:off x="2843213" y="3213100"/>
            <a:ext cx="287337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D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54293" name="Text Box 23"/>
          <p:cNvSpPr txBox="1">
            <a:spLocks noChangeArrowheads="1"/>
          </p:cNvSpPr>
          <p:nvPr/>
        </p:nvSpPr>
        <p:spPr bwMode="auto">
          <a:xfrm>
            <a:off x="1690688" y="549275"/>
            <a:ext cx="287337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O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54294" name="Line 24"/>
          <p:cNvSpPr>
            <a:spLocks noChangeShapeType="1"/>
          </p:cNvSpPr>
          <p:nvPr/>
        </p:nvSpPr>
        <p:spPr bwMode="auto">
          <a:xfrm>
            <a:off x="1979613" y="909638"/>
            <a:ext cx="503237" cy="1871662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4295" name="Line 25"/>
          <p:cNvSpPr>
            <a:spLocks noChangeShapeType="1"/>
          </p:cNvSpPr>
          <p:nvPr/>
        </p:nvSpPr>
        <p:spPr bwMode="auto">
          <a:xfrm>
            <a:off x="1979613" y="909638"/>
            <a:ext cx="71437" cy="14398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4296" name="Line 26"/>
          <p:cNvSpPr>
            <a:spLocks noChangeShapeType="1"/>
          </p:cNvSpPr>
          <p:nvPr/>
        </p:nvSpPr>
        <p:spPr bwMode="auto">
          <a:xfrm flipH="1">
            <a:off x="1331913" y="909638"/>
            <a:ext cx="647700" cy="2374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4297" name="Line 27"/>
          <p:cNvSpPr>
            <a:spLocks noChangeShapeType="1"/>
          </p:cNvSpPr>
          <p:nvPr/>
        </p:nvSpPr>
        <p:spPr bwMode="auto">
          <a:xfrm>
            <a:off x="1979613" y="909638"/>
            <a:ext cx="1584325" cy="14398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4298" name="Line 28"/>
          <p:cNvSpPr>
            <a:spLocks noChangeShapeType="1"/>
          </p:cNvSpPr>
          <p:nvPr/>
        </p:nvSpPr>
        <p:spPr bwMode="auto">
          <a:xfrm>
            <a:off x="1979613" y="909638"/>
            <a:ext cx="936625" cy="2374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4299" name="Text Box 29"/>
          <p:cNvSpPr txBox="1">
            <a:spLocks noChangeArrowheads="1"/>
          </p:cNvSpPr>
          <p:nvPr/>
        </p:nvSpPr>
        <p:spPr bwMode="auto">
          <a:xfrm>
            <a:off x="2339975" y="2422525"/>
            <a:ext cx="287338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imes New Roman" pitchFamily="18" charset="0"/>
              </a:rPr>
              <a:t>M</a:t>
            </a:r>
            <a:endParaRPr lang="ru-RU" i="1">
              <a:latin typeface="Times New Roman" pitchFamily="18" charset="0"/>
            </a:endParaRPr>
          </a:p>
        </p:txBody>
      </p:sp>
      <p:graphicFrame>
        <p:nvGraphicFramePr>
          <p:cNvPr id="54274" name="Object 30"/>
          <p:cNvGraphicFramePr>
            <a:graphicFrameLocks noChangeAspect="1"/>
          </p:cNvGraphicFramePr>
          <p:nvPr/>
        </p:nvGraphicFramePr>
        <p:xfrm>
          <a:off x="4200525" y="1317625"/>
          <a:ext cx="3554413" cy="2216150"/>
        </p:xfrm>
        <a:graphic>
          <a:graphicData uri="http://schemas.openxmlformats.org/presentationml/2006/ole">
            <p:oleObj spid="_x0000_s13314" name="Формула" r:id="rId3" imgW="1955520" imgH="1155600" progId="Equation.3">
              <p:embed/>
            </p:oleObj>
          </a:graphicData>
        </a:graphic>
      </p:graphicFrame>
      <p:graphicFrame>
        <p:nvGraphicFramePr>
          <p:cNvPr id="54275" name="Object 31"/>
          <p:cNvGraphicFramePr>
            <a:graphicFrameLocks noChangeAspect="1"/>
          </p:cNvGraphicFramePr>
          <p:nvPr/>
        </p:nvGraphicFramePr>
        <p:xfrm>
          <a:off x="395288" y="3284538"/>
          <a:ext cx="3900487" cy="3378200"/>
        </p:xfrm>
        <a:graphic>
          <a:graphicData uri="http://schemas.openxmlformats.org/presentationml/2006/ole">
            <p:oleObj spid="_x0000_s13315" name="Формула" r:id="rId4" imgW="2311200" imgH="2031840" progId="Equation.3">
              <p:embed/>
            </p:oleObj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600" u="sng" smtClean="0">
                <a:latin typeface="Times New Roman" pitchFamily="18" charset="0"/>
              </a:rPr>
              <a:t>Вектор, лежащий на диагонали параллелепипеда,</a:t>
            </a:r>
          </a:p>
        </p:txBody>
      </p:sp>
      <p:sp>
        <p:nvSpPr>
          <p:cNvPr id="115714" name="AutoShape 2"/>
          <p:cNvSpPr>
            <a:spLocks noChangeArrowheads="1"/>
          </p:cNvSpPr>
          <p:nvPr/>
        </p:nvSpPr>
        <p:spPr bwMode="auto">
          <a:xfrm>
            <a:off x="3563938" y="2420938"/>
            <a:ext cx="1655762" cy="1512887"/>
          </a:xfrm>
          <a:prstGeom prst="cube">
            <a:avLst>
              <a:gd name="adj" fmla="val 25000"/>
            </a:avLst>
          </a:prstGeom>
          <a:solidFill>
            <a:schemeClr val="folHlink">
              <a:alpha val="23137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5717" name="Line 5"/>
          <p:cNvSpPr>
            <a:spLocks noChangeShapeType="1"/>
          </p:cNvSpPr>
          <p:nvPr/>
        </p:nvSpPr>
        <p:spPr bwMode="auto">
          <a:xfrm flipV="1">
            <a:off x="3563938" y="3573463"/>
            <a:ext cx="360362" cy="360362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5718" name="Line 6"/>
          <p:cNvSpPr>
            <a:spLocks noChangeShapeType="1"/>
          </p:cNvSpPr>
          <p:nvPr/>
        </p:nvSpPr>
        <p:spPr bwMode="auto">
          <a:xfrm>
            <a:off x="3924300" y="3573463"/>
            <a:ext cx="129540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5719" name="Line 7"/>
          <p:cNvSpPr>
            <a:spLocks noChangeShapeType="1"/>
          </p:cNvSpPr>
          <p:nvPr/>
        </p:nvSpPr>
        <p:spPr bwMode="auto">
          <a:xfrm>
            <a:off x="3924300" y="2420938"/>
            <a:ext cx="0" cy="1152525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5720" name="Text Box 8"/>
          <p:cNvSpPr txBox="1">
            <a:spLocks noChangeArrowheads="1"/>
          </p:cNvSpPr>
          <p:nvPr/>
        </p:nvSpPr>
        <p:spPr bwMode="auto">
          <a:xfrm>
            <a:off x="5219700" y="3357563"/>
            <a:ext cx="2873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C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115721" name="Text Box 9"/>
          <p:cNvSpPr txBox="1">
            <a:spLocks noChangeArrowheads="1"/>
          </p:cNvSpPr>
          <p:nvPr/>
        </p:nvSpPr>
        <p:spPr bwMode="auto">
          <a:xfrm>
            <a:off x="3203575" y="3717925"/>
            <a:ext cx="2873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A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115722" name="Text Box 10"/>
          <p:cNvSpPr txBox="1">
            <a:spLocks noChangeArrowheads="1"/>
          </p:cNvSpPr>
          <p:nvPr/>
        </p:nvSpPr>
        <p:spPr bwMode="auto">
          <a:xfrm>
            <a:off x="3635375" y="3284538"/>
            <a:ext cx="2873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B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115723" name="Text Box 11"/>
          <p:cNvSpPr txBox="1">
            <a:spLocks noChangeArrowheads="1"/>
          </p:cNvSpPr>
          <p:nvPr/>
        </p:nvSpPr>
        <p:spPr bwMode="auto">
          <a:xfrm>
            <a:off x="4859338" y="3860800"/>
            <a:ext cx="287337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D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115724" name="Text Box 12"/>
          <p:cNvSpPr txBox="1">
            <a:spLocks noChangeArrowheads="1"/>
          </p:cNvSpPr>
          <p:nvPr/>
        </p:nvSpPr>
        <p:spPr bwMode="auto">
          <a:xfrm>
            <a:off x="3203575" y="2493963"/>
            <a:ext cx="4318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A</a:t>
            </a:r>
            <a:r>
              <a:rPr lang="en-US" sz="2000" i="1" baseline="-25000">
                <a:latin typeface="Times New Roman" pitchFamily="18" charset="0"/>
              </a:rPr>
              <a:t>1</a:t>
            </a:r>
            <a:endParaRPr lang="ru-RU" sz="2000" i="1" baseline="-25000">
              <a:latin typeface="Times New Roman" pitchFamily="18" charset="0"/>
            </a:endParaRPr>
          </a:p>
        </p:txBody>
      </p:sp>
      <p:sp>
        <p:nvSpPr>
          <p:cNvPr id="115725" name="Text Box 13"/>
          <p:cNvSpPr txBox="1">
            <a:spLocks noChangeArrowheads="1"/>
          </p:cNvSpPr>
          <p:nvPr/>
        </p:nvSpPr>
        <p:spPr bwMode="auto">
          <a:xfrm>
            <a:off x="3708400" y="2060575"/>
            <a:ext cx="4318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B</a:t>
            </a:r>
            <a:r>
              <a:rPr lang="en-US" sz="2000" i="1" baseline="-25000">
                <a:latin typeface="Times New Roman" pitchFamily="18" charset="0"/>
              </a:rPr>
              <a:t>1</a:t>
            </a:r>
            <a:endParaRPr lang="ru-RU" sz="2000" i="1" baseline="-25000">
              <a:latin typeface="Times New Roman" pitchFamily="18" charset="0"/>
            </a:endParaRPr>
          </a:p>
        </p:txBody>
      </p:sp>
      <p:sp>
        <p:nvSpPr>
          <p:cNvPr id="115726" name="Text Box 14"/>
          <p:cNvSpPr txBox="1">
            <a:spLocks noChangeArrowheads="1"/>
          </p:cNvSpPr>
          <p:nvPr/>
        </p:nvSpPr>
        <p:spPr bwMode="auto">
          <a:xfrm>
            <a:off x="5076825" y="2060575"/>
            <a:ext cx="574675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C</a:t>
            </a:r>
            <a:r>
              <a:rPr lang="en-US" sz="2000" i="1" baseline="-25000">
                <a:latin typeface="Times New Roman" pitchFamily="18" charset="0"/>
              </a:rPr>
              <a:t>1</a:t>
            </a:r>
            <a:endParaRPr lang="ru-RU" sz="2000" i="1" baseline="-25000">
              <a:latin typeface="Times New Roman" pitchFamily="18" charset="0"/>
            </a:endParaRPr>
          </a:p>
        </p:txBody>
      </p:sp>
      <p:sp>
        <p:nvSpPr>
          <p:cNvPr id="115727" name="Text Box 15"/>
          <p:cNvSpPr txBox="1">
            <a:spLocks noChangeArrowheads="1"/>
          </p:cNvSpPr>
          <p:nvPr/>
        </p:nvSpPr>
        <p:spPr bwMode="auto">
          <a:xfrm>
            <a:off x="4787900" y="2636838"/>
            <a:ext cx="57626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D</a:t>
            </a:r>
            <a:r>
              <a:rPr lang="en-US" sz="2000" i="1" baseline="-25000">
                <a:latin typeface="Times New Roman" pitchFamily="18" charset="0"/>
              </a:rPr>
              <a:t>1</a:t>
            </a:r>
            <a:endParaRPr lang="ru-RU" sz="2000" i="1" baseline="-25000">
              <a:latin typeface="Times New Roman" pitchFamily="18" charset="0"/>
            </a:endParaRPr>
          </a:p>
        </p:txBody>
      </p:sp>
      <p:graphicFrame>
        <p:nvGraphicFramePr>
          <p:cNvPr id="115728" name="Object 16"/>
          <p:cNvGraphicFramePr>
            <a:graphicFrameLocks noChangeAspect="1"/>
          </p:cNvGraphicFramePr>
          <p:nvPr/>
        </p:nvGraphicFramePr>
        <p:xfrm>
          <a:off x="3995738" y="3933825"/>
          <a:ext cx="261937" cy="433388"/>
        </p:xfrm>
        <a:graphic>
          <a:graphicData uri="http://schemas.openxmlformats.org/presentationml/2006/ole">
            <p:oleObj spid="_x0000_s14338" name="Формула" r:id="rId3" imgW="114120" imgH="228600" progId="Equation.3">
              <p:embed/>
            </p:oleObj>
          </a:graphicData>
        </a:graphic>
      </p:graphicFrame>
      <p:graphicFrame>
        <p:nvGraphicFramePr>
          <p:cNvPr id="115729" name="Object 17"/>
          <p:cNvGraphicFramePr>
            <a:graphicFrameLocks noChangeAspect="1"/>
          </p:cNvGraphicFramePr>
          <p:nvPr/>
        </p:nvGraphicFramePr>
        <p:xfrm>
          <a:off x="3235325" y="2997200"/>
          <a:ext cx="290513" cy="431800"/>
        </p:xfrm>
        <a:graphic>
          <a:graphicData uri="http://schemas.openxmlformats.org/presentationml/2006/ole">
            <p:oleObj spid="_x0000_s14339" name="Формула" r:id="rId4" imgW="126720" imgH="228600" progId="Equation.3">
              <p:embed/>
            </p:oleObj>
          </a:graphicData>
        </a:graphic>
      </p:graphicFrame>
      <p:graphicFrame>
        <p:nvGraphicFramePr>
          <p:cNvPr id="115730" name="Object 18"/>
          <p:cNvGraphicFramePr>
            <a:graphicFrameLocks noChangeAspect="1"/>
          </p:cNvGraphicFramePr>
          <p:nvPr/>
        </p:nvGraphicFramePr>
        <p:xfrm>
          <a:off x="3851275" y="3573463"/>
          <a:ext cx="288925" cy="431800"/>
        </p:xfrm>
        <a:graphic>
          <a:graphicData uri="http://schemas.openxmlformats.org/presentationml/2006/ole">
            <p:oleObj spid="_x0000_s14340" name="Формула" r:id="rId5" imgW="126720" imgH="228600" progId="Equation.3">
              <p:embed/>
            </p:oleObj>
          </a:graphicData>
        </a:graphic>
      </p:graphicFrame>
      <p:sp>
        <p:nvSpPr>
          <p:cNvPr id="115732" name="Line 20"/>
          <p:cNvSpPr>
            <a:spLocks noChangeShapeType="1"/>
          </p:cNvSpPr>
          <p:nvPr/>
        </p:nvSpPr>
        <p:spPr bwMode="auto">
          <a:xfrm flipV="1">
            <a:off x="3563938" y="2420938"/>
            <a:ext cx="1655762" cy="1512887"/>
          </a:xfrm>
          <a:prstGeom prst="line">
            <a:avLst/>
          </a:prstGeom>
          <a:noFill/>
          <a:ln w="25400">
            <a:solidFill>
              <a:schemeClr val="folHlink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5733" name="Line 21"/>
          <p:cNvSpPr>
            <a:spLocks noChangeShapeType="1"/>
          </p:cNvSpPr>
          <p:nvPr/>
        </p:nvSpPr>
        <p:spPr bwMode="auto">
          <a:xfrm>
            <a:off x="3563938" y="3933825"/>
            <a:ext cx="12239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5734" name="Line 22"/>
          <p:cNvSpPr>
            <a:spLocks noChangeShapeType="1"/>
          </p:cNvSpPr>
          <p:nvPr/>
        </p:nvSpPr>
        <p:spPr bwMode="auto">
          <a:xfrm flipV="1">
            <a:off x="3563938" y="3573463"/>
            <a:ext cx="360362" cy="360362"/>
          </a:xfrm>
          <a:prstGeom prst="line">
            <a:avLst/>
          </a:prstGeom>
          <a:noFill/>
          <a:ln w="25400">
            <a:solidFill>
              <a:srgbClr val="0000FF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5735" name="Line 23"/>
          <p:cNvSpPr>
            <a:spLocks noChangeShapeType="1"/>
          </p:cNvSpPr>
          <p:nvPr/>
        </p:nvSpPr>
        <p:spPr bwMode="auto">
          <a:xfrm flipV="1">
            <a:off x="3563938" y="2781300"/>
            <a:ext cx="0" cy="11525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15736" name="Object 24"/>
          <p:cNvGraphicFramePr>
            <a:graphicFrameLocks noChangeAspect="1"/>
          </p:cNvGraphicFramePr>
          <p:nvPr/>
        </p:nvGraphicFramePr>
        <p:xfrm>
          <a:off x="3419475" y="4724400"/>
          <a:ext cx="2124075" cy="596900"/>
        </p:xfrm>
        <a:graphic>
          <a:graphicData uri="http://schemas.openxmlformats.org/presentationml/2006/ole">
            <p:oleObj spid="_x0000_s14341" name="Формула" r:id="rId6" imgW="812520" imgH="228600" progId="Equation.3">
              <p:embed/>
            </p:oleObj>
          </a:graphicData>
        </a:graphic>
      </p:graphicFrame>
      <p:graphicFrame>
        <p:nvGraphicFramePr>
          <p:cNvPr id="115738" name="Object 26"/>
          <p:cNvGraphicFramePr>
            <a:graphicFrameLocks noChangeAspect="1"/>
          </p:cNvGraphicFramePr>
          <p:nvPr/>
        </p:nvGraphicFramePr>
        <p:xfrm>
          <a:off x="4183063" y="2781300"/>
          <a:ext cx="319087" cy="433388"/>
        </p:xfrm>
        <a:graphic>
          <a:graphicData uri="http://schemas.openxmlformats.org/presentationml/2006/ole">
            <p:oleObj spid="_x0000_s14342" name="Формула" r:id="rId7" imgW="139680" imgH="228600" progId="Equation.3">
              <p:embed/>
            </p:oleObj>
          </a:graphicData>
        </a:graphic>
      </p:graphicFrame>
      <p:sp>
        <p:nvSpPr>
          <p:cNvPr id="115739" name="Text Box 27"/>
          <p:cNvSpPr txBox="1">
            <a:spLocks noChangeArrowheads="1"/>
          </p:cNvSpPr>
          <p:nvPr/>
        </p:nvSpPr>
        <p:spPr bwMode="auto">
          <a:xfrm>
            <a:off x="2843213" y="5661025"/>
            <a:ext cx="3097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 u="sng">
                <a:solidFill>
                  <a:schemeClr val="folHlink"/>
                </a:solidFill>
                <a:latin typeface="Times New Roman" pitchFamily="18" charset="0"/>
                <a:hlinkClick r:id="" action="ppaction://noaction"/>
              </a:rPr>
              <a:t>Доказательство</a:t>
            </a:r>
            <a:endParaRPr lang="ru-RU" sz="2400" i="1" u="sng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55321" name="Text Box 0"/>
          <p:cNvSpPr txBox="1">
            <a:spLocks noChangeArrowheads="1"/>
          </p:cNvSpPr>
          <p:nvPr/>
        </p:nvSpPr>
        <p:spPr bwMode="auto">
          <a:xfrm>
            <a:off x="971550" y="1341438"/>
            <a:ext cx="7200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 dirty="0">
                <a:latin typeface="Times New Roman" pitchFamily="18" charset="0"/>
              </a:rPr>
              <a:t>равен сумме векторов, лежащих на трех его ребрах, исходящих из одной вершины.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15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15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1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115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1000"/>
                                        <p:tgtEl>
                                          <p:spTgt spid="11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11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1000"/>
                                        <p:tgtEl>
                                          <p:spTgt spid="115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15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1000"/>
                                        <p:tgtEl>
                                          <p:spTgt spid="115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11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1000"/>
                                        <p:tgtEl>
                                          <p:spTgt spid="115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115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115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 animBg="1"/>
      <p:bldP spid="115717" grpId="0" animBg="1"/>
      <p:bldP spid="115718" grpId="0" animBg="1"/>
      <p:bldP spid="115719" grpId="0" animBg="1"/>
      <p:bldP spid="115720" grpId="0"/>
      <p:bldP spid="115721" grpId="0"/>
      <p:bldP spid="115722" grpId="0"/>
      <p:bldP spid="115723" grpId="0"/>
      <p:bldP spid="115724" grpId="0"/>
      <p:bldP spid="115725" grpId="0"/>
      <p:bldP spid="115726" grpId="0"/>
      <p:bldP spid="115727" grpId="0"/>
      <p:bldP spid="115732" grpId="0" animBg="1"/>
      <p:bldP spid="115733" grpId="0" animBg="1"/>
      <p:bldP spid="115734" grpId="0" animBg="1"/>
      <p:bldP spid="115735" grpId="0" animBg="1"/>
      <p:bldP spid="1157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8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4000" smtClean="0">
                <a:latin typeface="Times New Roman" pitchFamily="18" charset="0"/>
              </a:rPr>
              <a:t>Доказательство</a:t>
            </a:r>
          </a:p>
        </p:txBody>
      </p:sp>
      <p:sp>
        <p:nvSpPr>
          <p:cNvPr id="56329" name="AutoShape 7"/>
          <p:cNvSpPr>
            <a:spLocks noChangeArrowheads="1"/>
          </p:cNvSpPr>
          <p:nvPr/>
        </p:nvSpPr>
        <p:spPr bwMode="auto">
          <a:xfrm>
            <a:off x="1476375" y="1844675"/>
            <a:ext cx="1655763" cy="1512888"/>
          </a:xfrm>
          <a:prstGeom prst="cube">
            <a:avLst>
              <a:gd name="adj" fmla="val 25000"/>
            </a:avLst>
          </a:prstGeom>
          <a:solidFill>
            <a:schemeClr val="folHlink">
              <a:alpha val="23137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30" name="Line 8"/>
          <p:cNvSpPr>
            <a:spLocks noChangeShapeType="1"/>
          </p:cNvSpPr>
          <p:nvPr/>
        </p:nvSpPr>
        <p:spPr bwMode="auto">
          <a:xfrm flipV="1">
            <a:off x="1476375" y="2997200"/>
            <a:ext cx="360363" cy="360363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31" name="Line 9"/>
          <p:cNvSpPr>
            <a:spLocks noChangeShapeType="1"/>
          </p:cNvSpPr>
          <p:nvPr/>
        </p:nvSpPr>
        <p:spPr bwMode="auto">
          <a:xfrm>
            <a:off x="1836738" y="2997200"/>
            <a:ext cx="129540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32" name="Line 10"/>
          <p:cNvSpPr>
            <a:spLocks noChangeShapeType="1"/>
          </p:cNvSpPr>
          <p:nvPr/>
        </p:nvSpPr>
        <p:spPr bwMode="auto">
          <a:xfrm>
            <a:off x="1836738" y="1844675"/>
            <a:ext cx="0" cy="1152525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33" name="Text Box 11"/>
          <p:cNvSpPr txBox="1">
            <a:spLocks noChangeArrowheads="1"/>
          </p:cNvSpPr>
          <p:nvPr/>
        </p:nvSpPr>
        <p:spPr bwMode="auto">
          <a:xfrm>
            <a:off x="3132138" y="2781300"/>
            <a:ext cx="287337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C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56334" name="Text Box 12"/>
          <p:cNvSpPr txBox="1">
            <a:spLocks noChangeArrowheads="1"/>
          </p:cNvSpPr>
          <p:nvPr/>
        </p:nvSpPr>
        <p:spPr bwMode="auto">
          <a:xfrm>
            <a:off x="1116013" y="3141663"/>
            <a:ext cx="287337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A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56335" name="Text Box 13"/>
          <p:cNvSpPr txBox="1">
            <a:spLocks noChangeArrowheads="1"/>
          </p:cNvSpPr>
          <p:nvPr/>
        </p:nvSpPr>
        <p:spPr bwMode="auto">
          <a:xfrm>
            <a:off x="1547813" y="2708275"/>
            <a:ext cx="287337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B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56336" name="Text Box 14"/>
          <p:cNvSpPr txBox="1">
            <a:spLocks noChangeArrowheads="1"/>
          </p:cNvSpPr>
          <p:nvPr/>
        </p:nvSpPr>
        <p:spPr bwMode="auto">
          <a:xfrm>
            <a:off x="2771775" y="3284538"/>
            <a:ext cx="2873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D</a:t>
            </a:r>
            <a:endParaRPr lang="ru-RU" sz="2000" i="1">
              <a:latin typeface="Times New Roman" pitchFamily="18" charset="0"/>
            </a:endParaRPr>
          </a:p>
        </p:txBody>
      </p:sp>
      <p:sp>
        <p:nvSpPr>
          <p:cNvPr id="56337" name="Text Box 15"/>
          <p:cNvSpPr txBox="1">
            <a:spLocks noChangeArrowheads="1"/>
          </p:cNvSpPr>
          <p:nvPr/>
        </p:nvSpPr>
        <p:spPr bwMode="auto">
          <a:xfrm>
            <a:off x="1116013" y="1917700"/>
            <a:ext cx="4318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A</a:t>
            </a:r>
            <a:r>
              <a:rPr lang="en-US" sz="2000" i="1" baseline="-25000">
                <a:latin typeface="Times New Roman" pitchFamily="18" charset="0"/>
              </a:rPr>
              <a:t>1</a:t>
            </a:r>
            <a:endParaRPr lang="ru-RU" sz="2000" i="1" baseline="-25000">
              <a:latin typeface="Times New Roman" pitchFamily="18" charset="0"/>
            </a:endParaRPr>
          </a:p>
        </p:txBody>
      </p:sp>
      <p:sp>
        <p:nvSpPr>
          <p:cNvPr id="56338" name="Text Box 16"/>
          <p:cNvSpPr txBox="1">
            <a:spLocks noChangeArrowheads="1"/>
          </p:cNvSpPr>
          <p:nvPr/>
        </p:nvSpPr>
        <p:spPr bwMode="auto">
          <a:xfrm>
            <a:off x="1620838" y="1484313"/>
            <a:ext cx="4318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B</a:t>
            </a:r>
            <a:r>
              <a:rPr lang="en-US" sz="2000" i="1" baseline="-25000">
                <a:latin typeface="Times New Roman" pitchFamily="18" charset="0"/>
              </a:rPr>
              <a:t>1</a:t>
            </a:r>
            <a:endParaRPr lang="ru-RU" sz="2000" i="1" baseline="-25000">
              <a:latin typeface="Times New Roman" pitchFamily="18" charset="0"/>
            </a:endParaRPr>
          </a:p>
        </p:txBody>
      </p:sp>
      <p:sp>
        <p:nvSpPr>
          <p:cNvPr id="56339" name="Text Box 17"/>
          <p:cNvSpPr txBox="1">
            <a:spLocks noChangeArrowheads="1"/>
          </p:cNvSpPr>
          <p:nvPr/>
        </p:nvSpPr>
        <p:spPr bwMode="auto">
          <a:xfrm>
            <a:off x="2989263" y="1484313"/>
            <a:ext cx="503237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C</a:t>
            </a:r>
            <a:r>
              <a:rPr lang="en-US" sz="2000" i="1" baseline="-25000">
                <a:latin typeface="Times New Roman" pitchFamily="18" charset="0"/>
              </a:rPr>
              <a:t>1</a:t>
            </a:r>
            <a:endParaRPr lang="ru-RU" sz="2000" i="1" baseline="-25000">
              <a:latin typeface="Times New Roman" pitchFamily="18" charset="0"/>
            </a:endParaRPr>
          </a:p>
        </p:txBody>
      </p:sp>
      <p:sp>
        <p:nvSpPr>
          <p:cNvPr id="56340" name="Text Box 18"/>
          <p:cNvSpPr txBox="1">
            <a:spLocks noChangeArrowheads="1"/>
          </p:cNvSpPr>
          <p:nvPr/>
        </p:nvSpPr>
        <p:spPr bwMode="auto">
          <a:xfrm>
            <a:off x="2700338" y="2060575"/>
            <a:ext cx="503237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D</a:t>
            </a:r>
            <a:r>
              <a:rPr lang="en-US" sz="2000" i="1" baseline="-25000">
                <a:latin typeface="Times New Roman" pitchFamily="18" charset="0"/>
              </a:rPr>
              <a:t>1</a:t>
            </a:r>
            <a:endParaRPr lang="ru-RU" sz="2000" i="1" baseline="-25000">
              <a:latin typeface="Times New Roman" pitchFamily="18" charset="0"/>
            </a:endParaRPr>
          </a:p>
        </p:txBody>
      </p:sp>
      <p:graphicFrame>
        <p:nvGraphicFramePr>
          <p:cNvPr id="56322" name="Object 19"/>
          <p:cNvGraphicFramePr>
            <a:graphicFrameLocks noChangeAspect="1"/>
          </p:cNvGraphicFramePr>
          <p:nvPr/>
        </p:nvGraphicFramePr>
        <p:xfrm>
          <a:off x="2124075" y="3357563"/>
          <a:ext cx="261938" cy="433387"/>
        </p:xfrm>
        <a:graphic>
          <a:graphicData uri="http://schemas.openxmlformats.org/presentationml/2006/ole">
            <p:oleObj spid="_x0000_s15362" name="Формула" r:id="rId3" imgW="114120" imgH="228600" progId="Equation.3">
              <p:embed/>
            </p:oleObj>
          </a:graphicData>
        </a:graphic>
      </p:graphicFrame>
      <p:graphicFrame>
        <p:nvGraphicFramePr>
          <p:cNvPr id="56323" name="Object 20"/>
          <p:cNvGraphicFramePr>
            <a:graphicFrameLocks noChangeAspect="1"/>
          </p:cNvGraphicFramePr>
          <p:nvPr/>
        </p:nvGraphicFramePr>
        <p:xfrm>
          <a:off x="1147763" y="2420938"/>
          <a:ext cx="290512" cy="431800"/>
        </p:xfrm>
        <a:graphic>
          <a:graphicData uri="http://schemas.openxmlformats.org/presentationml/2006/ole">
            <p:oleObj spid="_x0000_s15363" name="Формула" r:id="rId4" imgW="126720" imgH="228600" progId="Equation.3">
              <p:embed/>
            </p:oleObj>
          </a:graphicData>
        </a:graphic>
      </p:graphicFrame>
      <p:graphicFrame>
        <p:nvGraphicFramePr>
          <p:cNvPr id="56324" name="Object 21"/>
          <p:cNvGraphicFramePr>
            <a:graphicFrameLocks noChangeAspect="1"/>
          </p:cNvGraphicFramePr>
          <p:nvPr/>
        </p:nvGraphicFramePr>
        <p:xfrm>
          <a:off x="1763713" y="2997200"/>
          <a:ext cx="288925" cy="431800"/>
        </p:xfrm>
        <a:graphic>
          <a:graphicData uri="http://schemas.openxmlformats.org/presentationml/2006/ole">
            <p:oleObj spid="_x0000_s15364" name="Формула" r:id="rId5" imgW="126720" imgH="228600" progId="Equation.3">
              <p:embed/>
            </p:oleObj>
          </a:graphicData>
        </a:graphic>
      </p:graphicFrame>
      <p:sp>
        <p:nvSpPr>
          <p:cNvPr id="56341" name="Line 22"/>
          <p:cNvSpPr>
            <a:spLocks noChangeShapeType="1"/>
          </p:cNvSpPr>
          <p:nvPr/>
        </p:nvSpPr>
        <p:spPr bwMode="auto">
          <a:xfrm flipV="1">
            <a:off x="1476375" y="1844675"/>
            <a:ext cx="1655763" cy="1512888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6342" name="Line 23"/>
          <p:cNvSpPr>
            <a:spLocks noChangeShapeType="1"/>
          </p:cNvSpPr>
          <p:nvPr/>
        </p:nvSpPr>
        <p:spPr bwMode="auto">
          <a:xfrm>
            <a:off x="1476375" y="3357563"/>
            <a:ext cx="1223963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6343" name="Line 24"/>
          <p:cNvSpPr>
            <a:spLocks noChangeShapeType="1"/>
          </p:cNvSpPr>
          <p:nvPr/>
        </p:nvSpPr>
        <p:spPr bwMode="auto">
          <a:xfrm flipV="1">
            <a:off x="1476375" y="2997200"/>
            <a:ext cx="360363" cy="360363"/>
          </a:xfrm>
          <a:prstGeom prst="line">
            <a:avLst/>
          </a:prstGeom>
          <a:noFill/>
          <a:ln w="25400">
            <a:solidFill>
              <a:srgbClr val="0000FF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6344" name="Line 25"/>
          <p:cNvSpPr>
            <a:spLocks noChangeShapeType="1"/>
          </p:cNvSpPr>
          <p:nvPr/>
        </p:nvSpPr>
        <p:spPr bwMode="auto">
          <a:xfrm flipV="1">
            <a:off x="1476375" y="2205038"/>
            <a:ext cx="0" cy="11525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6325" name="Object 26"/>
          <p:cNvGraphicFramePr>
            <a:graphicFrameLocks noChangeAspect="1"/>
          </p:cNvGraphicFramePr>
          <p:nvPr/>
        </p:nvGraphicFramePr>
        <p:xfrm>
          <a:off x="2095500" y="2205038"/>
          <a:ext cx="319088" cy="433387"/>
        </p:xfrm>
        <a:graphic>
          <a:graphicData uri="http://schemas.openxmlformats.org/presentationml/2006/ole">
            <p:oleObj spid="_x0000_s15365" name="Формула" r:id="rId6" imgW="139680" imgH="228600" progId="Equation.3">
              <p:embed/>
            </p:oleObj>
          </a:graphicData>
        </a:graphic>
      </p:graphicFrame>
      <p:graphicFrame>
        <p:nvGraphicFramePr>
          <p:cNvPr id="56326" name="Object 27"/>
          <p:cNvGraphicFramePr>
            <a:graphicFrameLocks noChangeAspect="1"/>
          </p:cNvGraphicFramePr>
          <p:nvPr/>
        </p:nvGraphicFramePr>
        <p:xfrm>
          <a:off x="4437063" y="1244600"/>
          <a:ext cx="3087687" cy="3749675"/>
        </p:xfrm>
        <a:graphic>
          <a:graphicData uri="http://schemas.openxmlformats.org/presentationml/2006/ole">
            <p:oleObj spid="_x0000_s15366" name="Формула" r:id="rId7" imgW="1612800" imgH="1955520" progId="Equation.3">
              <p:embed/>
            </p:oleObj>
          </a:graphicData>
        </a:graphic>
      </p:graphicFrame>
      <p:graphicFrame>
        <p:nvGraphicFramePr>
          <p:cNvPr id="56327" name="Object 28"/>
          <p:cNvGraphicFramePr>
            <a:graphicFrameLocks noChangeAspect="1"/>
          </p:cNvGraphicFramePr>
          <p:nvPr/>
        </p:nvGraphicFramePr>
        <p:xfrm>
          <a:off x="827088" y="3917950"/>
          <a:ext cx="3313112" cy="2052638"/>
        </p:xfrm>
        <a:graphic>
          <a:graphicData uri="http://schemas.openxmlformats.org/presentationml/2006/ole">
            <p:oleObj spid="_x0000_s15367" name="Формула" r:id="rId8" imgW="1574640" imgH="990360" progId="Equation.3">
              <p:embed/>
            </p:oleObj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143</TotalTime>
  <Words>364</Words>
  <Application>Microsoft Office PowerPoint</Application>
  <PresentationFormat>Экран (4:3)</PresentationFormat>
  <Paragraphs>151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Трек</vt:lpstr>
      <vt:lpstr>Формула</vt:lpstr>
      <vt:lpstr>Разложение вектора по трем некомпланарным векторам</vt:lpstr>
      <vt:lpstr>Определение компланарных векторов</vt:lpstr>
      <vt:lpstr>Разложение вектора по двум неколлинеарным векторам</vt:lpstr>
      <vt:lpstr>Доказательство теоремы</vt:lpstr>
      <vt:lpstr>Доказательство теоремы</vt:lpstr>
      <vt:lpstr>Слайд 6</vt:lpstr>
      <vt:lpstr>Слайд 7</vt:lpstr>
      <vt:lpstr>Слайд 8</vt:lpstr>
      <vt:lpstr>Разложение вектора по трем некомпланарным векторам</vt:lpstr>
      <vt:lpstr>Доказательство теоремы</vt:lpstr>
      <vt:lpstr>Доказательство теоремы</vt:lpstr>
      <vt:lpstr>Вектор, проведенный в центроид треугольника,</vt:lpstr>
      <vt:lpstr>Доказательство</vt:lpstr>
      <vt:lpstr>Вектор, проведенный в точку пересечения диагоналей параллелограмма,</vt:lpstr>
      <vt:lpstr>Доказательство</vt:lpstr>
      <vt:lpstr>Вектор, лежащий на диагонали параллелепипеда,</vt:lpstr>
      <vt:lpstr>Доказательство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Разложение вектора по двум неколлинеарным векторам</dc:title>
  <dc:creator>Натали</dc:creator>
  <cp:lastModifiedBy>Натали</cp:lastModifiedBy>
  <cp:revision>15</cp:revision>
  <dcterms:created xsi:type="dcterms:W3CDTF">2016-10-02T05:20:05Z</dcterms:created>
  <dcterms:modified xsi:type="dcterms:W3CDTF">2016-10-02T10:48:58Z</dcterms:modified>
</cp:coreProperties>
</file>